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76"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7"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7" roundtripDataSignature="AMtx7mgKA7q2bdInljDPMeuPrB81Ivjm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A9687-335E-49E7-A8B4-3CA61D4B4283}" v="1022" dt="2023-09-22T21:15:57.213"/>
    <p1510:client id="{2A77D41E-98C2-4312-99EA-D3DB35682DB8}" v="269" dt="2023-09-22T21:49:17.444"/>
    <p1510:client id="{3562FDBA-3BFF-4615-9E09-9FA86EA2E512}" v="18" dt="2023-09-22T20:30:21.282"/>
    <p1510:client id="{5A2B5D97-D4DD-4084-B3D1-09A2F3E855BB}" v="280" dt="2023-09-22T20:30:09.004"/>
    <p1510:client id="{6AF4453A-91BC-4BA0-850B-5F5289F8A4AC}" v="115" dt="2023-09-22T20:02:23.982"/>
    <p1510:client id="{BF4A1F11-4896-46F2-A027-D4023A8A4448}" v="384" dt="2023-09-22T21:01:27.054"/>
    <p1510:client id="{CD122F91-6F6B-48DD-9609-BFC80CB8CFC4}" v="52" dt="2023-09-22T19:44:27.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 F Vios" userId="S::lfv34@nau.edu::dae930ff-9785-4bab-8702-4ca1eb1ead8a" providerId="AD" clId="Web-{CD122F91-6F6B-48DD-9609-BFC80CB8CFC4}"/>
    <pc:docChg chg="modSld">
      <pc:chgData name="Lorenz F Vios" userId="S::lfv34@nau.edu::dae930ff-9785-4bab-8702-4ca1eb1ead8a" providerId="AD" clId="Web-{CD122F91-6F6B-48DD-9609-BFC80CB8CFC4}" dt="2023-09-22T19:44:25.865" v="30" actId="20577"/>
      <pc:docMkLst>
        <pc:docMk/>
      </pc:docMkLst>
      <pc:sldChg chg="modSp">
        <pc:chgData name="Lorenz F Vios" userId="S::lfv34@nau.edu::dae930ff-9785-4bab-8702-4ca1eb1ead8a" providerId="AD" clId="Web-{CD122F91-6F6B-48DD-9609-BFC80CB8CFC4}" dt="2023-09-22T19:44:25.865" v="30" actId="20577"/>
        <pc:sldMkLst>
          <pc:docMk/>
          <pc:sldMk cId="0" sldId="264"/>
        </pc:sldMkLst>
        <pc:spChg chg="mod">
          <ac:chgData name="Lorenz F Vios" userId="S::lfv34@nau.edu::dae930ff-9785-4bab-8702-4ca1eb1ead8a" providerId="AD" clId="Web-{CD122F91-6F6B-48DD-9609-BFC80CB8CFC4}" dt="2023-09-22T19:44:25.865" v="30" actId="20577"/>
          <ac:spMkLst>
            <pc:docMk/>
            <pc:sldMk cId="0" sldId="264"/>
            <ac:spMk id="166" creationId="{00000000-0000-0000-0000-000000000000}"/>
          </ac:spMkLst>
        </pc:spChg>
      </pc:sldChg>
      <pc:sldChg chg="modSp">
        <pc:chgData name="Lorenz F Vios" userId="S::lfv34@nau.edu::dae930ff-9785-4bab-8702-4ca1eb1ead8a" providerId="AD" clId="Web-{CD122F91-6F6B-48DD-9609-BFC80CB8CFC4}" dt="2023-09-22T19:44:13.333" v="28" actId="20577"/>
        <pc:sldMkLst>
          <pc:docMk/>
          <pc:sldMk cId="0" sldId="270"/>
        </pc:sldMkLst>
        <pc:spChg chg="mod">
          <ac:chgData name="Lorenz F Vios" userId="S::lfv34@nau.edu::dae930ff-9785-4bab-8702-4ca1eb1ead8a" providerId="AD" clId="Web-{CD122F91-6F6B-48DD-9609-BFC80CB8CFC4}" dt="2023-09-22T19:44:13.333" v="28" actId="20577"/>
          <ac:spMkLst>
            <pc:docMk/>
            <pc:sldMk cId="0" sldId="270"/>
            <ac:spMk id="222" creationId="{00000000-0000-0000-0000-000000000000}"/>
          </ac:spMkLst>
        </pc:spChg>
      </pc:sldChg>
    </pc:docChg>
  </pc:docChgLst>
  <pc:docChgLst>
    <pc:chgData name="Uriah Glenn Whitaker" userId="S::ugw2@nau.edu::aa835224-697d-4432-aa6d-8e3fed6a16ff" providerId="AD" clId="Web-{6AF4453A-91BC-4BA0-850B-5F5289F8A4AC}"/>
    <pc:docChg chg="modSld">
      <pc:chgData name="Uriah Glenn Whitaker" userId="S::ugw2@nau.edu::aa835224-697d-4432-aa6d-8e3fed6a16ff" providerId="AD" clId="Web-{6AF4453A-91BC-4BA0-850B-5F5289F8A4AC}" dt="2023-09-22T20:02:23.982" v="105" actId="20577"/>
      <pc:docMkLst>
        <pc:docMk/>
      </pc:docMkLst>
      <pc:sldChg chg="modSp">
        <pc:chgData name="Uriah Glenn Whitaker" userId="S::ugw2@nau.edu::aa835224-697d-4432-aa6d-8e3fed6a16ff" providerId="AD" clId="Web-{6AF4453A-91BC-4BA0-850B-5F5289F8A4AC}" dt="2023-09-22T20:02:17.232" v="103" actId="20577"/>
        <pc:sldMkLst>
          <pc:docMk/>
          <pc:sldMk cId="0" sldId="262"/>
        </pc:sldMkLst>
        <pc:spChg chg="mod">
          <ac:chgData name="Uriah Glenn Whitaker" userId="S::ugw2@nau.edu::aa835224-697d-4432-aa6d-8e3fed6a16ff" providerId="AD" clId="Web-{6AF4453A-91BC-4BA0-850B-5F5289F8A4AC}" dt="2023-09-22T20:02:17.232" v="103" actId="20577"/>
          <ac:spMkLst>
            <pc:docMk/>
            <pc:sldMk cId="0" sldId="262"/>
            <ac:spMk id="151" creationId="{00000000-0000-0000-0000-000000000000}"/>
          </ac:spMkLst>
        </pc:spChg>
      </pc:sldChg>
      <pc:sldChg chg="modSp">
        <pc:chgData name="Uriah Glenn Whitaker" userId="S::ugw2@nau.edu::aa835224-697d-4432-aa6d-8e3fed6a16ff" providerId="AD" clId="Web-{6AF4453A-91BC-4BA0-850B-5F5289F8A4AC}" dt="2023-09-22T19:46:22.538" v="8" actId="1076"/>
        <pc:sldMkLst>
          <pc:docMk/>
          <pc:sldMk cId="0" sldId="266"/>
        </pc:sldMkLst>
        <pc:spChg chg="mod">
          <ac:chgData name="Uriah Glenn Whitaker" userId="S::ugw2@nau.edu::aa835224-697d-4432-aa6d-8e3fed6a16ff" providerId="AD" clId="Web-{6AF4453A-91BC-4BA0-850B-5F5289F8A4AC}" dt="2023-09-22T19:46:22.538" v="8" actId="1076"/>
          <ac:spMkLst>
            <pc:docMk/>
            <pc:sldMk cId="0" sldId="266"/>
            <ac:spMk id="185" creationId="{00000000-0000-0000-0000-000000000000}"/>
          </ac:spMkLst>
        </pc:spChg>
      </pc:sldChg>
      <pc:sldChg chg="modSp">
        <pc:chgData name="Uriah Glenn Whitaker" userId="S::ugw2@nau.edu::aa835224-697d-4432-aa6d-8e3fed6a16ff" providerId="AD" clId="Web-{6AF4453A-91BC-4BA0-850B-5F5289F8A4AC}" dt="2023-09-22T20:02:23.982" v="105" actId="20577"/>
        <pc:sldMkLst>
          <pc:docMk/>
          <pc:sldMk cId="0" sldId="275"/>
        </pc:sldMkLst>
        <pc:spChg chg="mod">
          <ac:chgData name="Uriah Glenn Whitaker" userId="S::ugw2@nau.edu::aa835224-697d-4432-aa6d-8e3fed6a16ff" providerId="AD" clId="Web-{6AF4453A-91BC-4BA0-850B-5F5289F8A4AC}" dt="2023-09-22T20:02:23.982" v="105" actId="20577"/>
          <ac:spMkLst>
            <pc:docMk/>
            <pc:sldMk cId="0" sldId="275"/>
            <ac:spMk id="263" creationId="{00000000-0000-0000-0000-000000000000}"/>
          </ac:spMkLst>
        </pc:spChg>
      </pc:sldChg>
    </pc:docChg>
  </pc:docChgLst>
  <pc:docChgLst>
    <pc:chgData name="Dennis Alan Decker" userId="36e1fefb-f200-40a5-9193-6cdce38f6642" providerId="ADAL" clId="{2A77D41E-98C2-4312-99EA-D3DB35682DB8}"/>
    <pc:docChg chg="undo custSel modSld">
      <pc:chgData name="Dennis Alan Decker" userId="36e1fefb-f200-40a5-9193-6cdce38f6642" providerId="ADAL" clId="{2A77D41E-98C2-4312-99EA-D3DB35682DB8}" dt="2023-09-22T21:49:17.444" v="188" actId="962"/>
      <pc:docMkLst>
        <pc:docMk/>
      </pc:docMkLst>
      <pc:sldChg chg="addSp delSp modSp mod">
        <pc:chgData name="Dennis Alan Decker" userId="36e1fefb-f200-40a5-9193-6cdce38f6642" providerId="ADAL" clId="{2A77D41E-98C2-4312-99EA-D3DB35682DB8}" dt="2023-09-22T21:49:17.444" v="188" actId="962"/>
        <pc:sldMkLst>
          <pc:docMk/>
          <pc:sldMk cId="0" sldId="261"/>
        </pc:sldMkLst>
        <pc:picChg chg="add mod">
          <ac:chgData name="Dennis Alan Decker" userId="36e1fefb-f200-40a5-9193-6cdce38f6642" providerId="ADAL" clId="{2A77D41E-98C2-4312-99EA-D3DB35682DB8}" dt="2023-09-22T21:49:17.444" v="188" actId="962"/>
          <ac:picMkLst>
            <pc:docMk/>
            <pc:sldMk cId="0" sldId="261"/>
            <ac:picMk id="4" creationId="{32DD8D4B-1B5D-338E-A5A3-EA1EEC62B856}"/>
          </ac:picMkLst>
        </pc:picChg>
        <pc:picChg chg="del">
          <ac:chgData name="Dennis Alan Decker" userId="36e1fefb-f200-40a5-9193-6cdce38f6642" providerId="ADAL" clId="{2A77D41E-98C2-4312-99EA-D3DB35682DB8}" dt="2023-09-22T21:49:01.042" v="185" actId="478"/>
          <ac:picMkLst>
            <pc:docMk/>
            <pc:sldMk cId="0" sldId="261"/>
            <ac:picMk id="142" creationId="{00000000-0000-0000-0000-000000000000}"/>
          </ac:picMkLst>
        </pc:picChg>
      </pc:sldChg>
      <pc:sldChg chg="modSp mod">
        <pc:chgData name="Dennis Alan Decker" userId="36e1fefb-f200-40a5-9193-6cdce38f6642" providerId="ADAL" clId="{2A77D41E-98C2-4312-99EA-D3DB35682DB8}" dt="2023-09-22T19:58:51.134" v="184" actId="20577"/>
        <pc:sldMkLst>
          <pc:docMk/>
          <pc:sldMk cId="0" sldId="265"/>
        </pc:sldMkLst>
        <pc:spChg chg="mod">
          <ac:chgData name="Dennis Alan Decker" userId="36e1fefb-f200-40a5-9193-6cdce38f6642" providerId="ADAL" clId="{2A77D41E-98C2-4312-99EA-D3DB35682DB8}" dt="2023-09-22T19:58:51.134" v="184" actId="20577"/>
          <ac:spMkLst>
            <pc:docMk/>
            <pc:sldMk cId="0" sldId="265"/>
            <ac:spMk id="179" creationId="{00000000-0000-0000-0000-000000000000}"/>
          </ac:spMkLst>
        </pc:spChg>
      </pc:sldChg>
      <pc:sldChg chg="modSp mod">
        <pc:chgData name="Dennis Alan Decker" userId="36e1fefb-f200-40a5-9193-6cdce38f6642" providerId="ADAL" clId="{2A77D41E-98C2-4312-99EA-D3DB35682DB8}" dt="2023-09-22T19:54:21.975" v="173" actId="20577"/>
        <pc:sldMkLst>
          <pc:docMk/>
          <pc:sldMk cId="0" sldId="275"/>
        </pc:sldMkLst>
        <pc:spChg chg="mod">
          <ac:chgData name="Dennis Alan Decker" userId="36e1fefb-f200-40a5-9193-6cdce38f6642" providerId="ADAL" clId="{2A77D41E-98C2-4312-99EA-D3DB35682DB8}" dt="2023-09-22T19:54:21.975" v="173" actId="20577"/>
          <ac:spMkLst>
            <pc:docMk/>
            <pc:sldMk cId="0" sldId="275"/>
            <ac:spMk id="263" creationId="{00000000-0000-0000-0000-000000000000}"/>
          </ac:spMkLst>
        </pc:spChg>
      </pc:sldChg>
    </pc:docChg>
  </pc:docChgLst>
  <pc:docChgLst>
    <pc:chgData name="Lorenz F Vios" userId="dae930ff-9785-4bab-8702-4ca1eb1ead8a" providerId="ADAL" clId="{1C8A9687-335E-49E7-A8B4-3CA61D4B4283}"/>
    <pc:docChg chg="undo redo custSel addSld delSld modSld sldOrd">
      <pc:chgData name="Lorenz F Vios" userId="dae930ff-9785-4bab-8702-4ca1eb1ead8a" providerId="ADAL" clId="{1C8A9687-335E-49E7-A8B4-3CA61D4B4283}" dt="2023-09-22T21:15:57.213" v="857" actId="478"/>
      <pc:docMkLst>
        <pc:docMk/>
      </pc:docMkLst>
      <pc:sldChg chg="addSp delSp modSp mod ord">
        <pc:chgData name="Lorenz F Vios" userId="dae930ff-9785-4bab-8702-4ca1eb1ead8a" providerId="ADAL" clId="{1C8A9687-335E-49E7-A8B4-3CA61D4B4283}" dt="2023-09-22T20:54:49.891" v="651" actId="20577"/>
        <pc:sldMkLst>
          <pc:docMk/>
          <pc:sldMk cId="0" sldId="257"/>
        </pc:sldMkLst>
        <pc:spChg chg="add mod">
          <ac:chgData name="Lorenz F Vios" userId="dae930ff-9785-4bab-8702-4ca1eb1ead8a" providerId="ADAL" clId="{1C8A9687-335E-49E7-A8B4-3CA61D4B4283}" dt="2023-09-22T20:54:49.891" v="651" actId="20577"/>
          <ac:spMkLst>
            <pc:docMk/>
            <pc:sldMk cId="0" sldId="257"/>
            <ac:spMk id="2" creationId="{991B096D-91D1-4720-85F6-BA6D91B0587B}"/>
          </ac:spMkLst>
        </pc:spChg>
        <pc:spChg chg="del mod">
          <ac:chgData name="Lorenz F Vios" userId="dae930ff-9785-4bab-8702-4ca1eb1ead8a" providerId="ADAL" clId="{1C8A9687-335E-49E7-A8B4-3CA61D4B4283}" dt="2023-09-22T20:54:46.200" v="648" actId="478"/>
          <ac:spMkLst>
            <pc:docMk/>
            <pc:sldMk cId="0" sldId="257"/>
            <ac:spMk id="99" creationId="{00000000-0000-0000-0000-000000000000}"/>
          </ac:spMkLst>
        </pc:spChg>
      </pc:sldChg>
      <pc:sldChg chg="addSp delSp modSp mod">
        <pc:chgData name="Lorenz F Vios" userId="dae930ff-9785-4bab-8702-4ca1eb1ead8a" providerId="ADAL" clId="{1C8A9687-335E-49E7-A8B4-3CA61D4B4283}" dt="2023-09-22T21:15:57.213" v="857" actId="478"/>
        <pc:sldMkLst>
          <pc:docMk/>
          <pc:sldMk cId="0" sldId="258"/>
        </pc:sldMkLst>
        <pc:spChg chg="add del mod">
          <ac:chgData name="Lorenz F Vios" userId="dae930ff-9785-4bab-8702-4ca1eb1ead8a" providerId="ADAL" clId="{1C8A9687-335E-49E7-A8B4-3CA61D4B4283}" dt="2023-09-22T21:15:57.213" v="857" actId="478"/>
          <ac:spMkLst>
            <pc:docMk/>
            <pc:sldMk cId="0" sldId="258"/>
            <ac:spMk id="3" creationId="{0ABB41D4-56A3-BD2F-76EC-5D349E68C71B}"/>
          </ac:spMkLst>
        </pc:spChg>
        <pc:spChg chg="add del mod">
          <ac:chgData name="Lorenz F Vios" userId="dae930ff-9785-4bab-8702-4ca1eb1ead8a" providerId="ADAL" clId="{1C8A9687-335E-49E7-A8B4-3CA61D4B4283}" dt="2023-09-22T21:15:56.836" v="856"/>
          <ac:spMkLst>
            <pc:docMk/>
            <pc:sldMk cId="0" sldId="258"/>
            <ac:spMk id="4" creationId="{CFB666CF-7262-3D4A-9A9D-35F81061FD9D}"/>
          </ac:spMkLst>
        </pc:spChg>
        <pc:spChg chg="add del">
          <ac:chgData name="Lorenz F Vios" userId="dae930ff-9785-4bab-8702-4ca1eb1ead8a" providerId="ADAL" clId="{1C8A9687-335E-49E7-A8B4-3CA61D4B4283}" dt="2023-09-22T21:15:57.213" v="857" actId="478"/>
          <ac:spMkLst>
            <pc:docMk/>
            <pc:sldMk cId="0" sldId="258"/>
            <ac:spMk id="110" creationId="{00000000-0000-0000-0000-000000000000}"/>
          </ac:spMkLst>
        </pc:spChg>
        <pc:spChg chg="mod">
          <ac:chgData name="Lorenz F Vios" userId="dae930ff-9785-4bab-8702-4ca1eb1ead8a" providerId="ADAL" clId="{1C8A9687-335E-49E7-A8B4-3CA61D4B4283}" dt="2023-09-22T20:54:30.635" v="647" actId="1076"/>
          <ac:spMkLst>
            <pc:docMk/>
            <pc:sldMk cId="0" sldId="258"/>
            <ac:spMk id="111" creationId="{00000000-0000-0000-0000-000000000000}"/>
          </ac:spMkLst>
        </pc:spChg>
      </pc:sldChg>
      <pc:sldChg chg="addSp delSp modSp mod">
        <pc:chgData name="Lorenz F Vios" userId="dae930ff-9785-4bab-8702-4ca1eb1ead8a" providerId="ADAL" clId="{1C8A9687-335E-49E7-A8B4-3CA61D4B4283}" dt="2023-09-22T20:55:16.831" v="671" actId="20577"/>
        <pc:sldMkLst>
          <pc:docMk/>
          <pc:sldMk cId="0" sldId="259"/>
        </pc:sldMkLst>
        <pc:spChg chg="add del mod">
          <ac:chgData name="Lorenz F Vios" userId="dae930ff-9785-4bab-8702-4ca1eb1ead8a" providerId="ADAL" clId="{1C8A9687-335E-49E7-A8B4-3CA61D4B4283}" dt="2023-09-22T20:54:57.051" v="652" actId="478"/>
          <ac:spMkLst>
            <pc:docMk/>
            <pc:sldMk cId="0" sldId="259"/>
            <ac:spMk id="2" creationId="{6F0D2877-4B0B-AF2F-170F-D048941C94DD}"/>
          </ac:spMkLst>
        </pc:spChg>
        <pc:spChg chg="add mod">
          <ac:chgData name="Lorenz F Vios" userId="dae930ff-9785-4bab-8702-4ca1eb1ead8a" providerId="ADAL" clId="{1C8A9687-335E-49E7-A8B4-3CA61D4B4283}" dt="2023-09-22T20:55:16.831" v="671" actId="20577"/>
          <ac:spMkLst>
            <pc:docMk/>
            <pc:sldMk cId="0" sldId="259"/>
            <ac:spMk id="3" creationId="{27C26BBC-5DA8-FC43-4D79-53739D9128C1}"/>
          </ac:spMkLst>
        </pc:spChg>
        <pc:spChg chg="del">
          <ac:chgData name="Lorenz F Vios" userId="dae930ff-9785-4bab-8702-4ca1eb1ead8a" providerId="ADAL" clId="{1C8A9687-335E-49E7-A8B4-3CA61D4B4283}" dt="2023-09-22T20:49:51.160" v="559" actId="478"/>
          <ac:spMkLst>
            <pc:docMk/>
            <pc:sldMk cId="0" sldId="259"/>
            <ac:spMk id="118" creationId="{00000000-0000-0000-0000-000000000000}"/>
          </ac:spMkLst>
        </pc:spChg>
      </pc:sldChg>
      <pc:sldChg chg="addSp delSp modSp mod">
        <pc:chgData name="Lorenz F Vios" userId="dae930ff-9785-4bab-8702-4ca1eb1ead8a" providerId="ADAL" clId="{1C8A9687-335E-49E7-A8B4-3CA61D4B4283}" dt="2023-09-22T20:55:47.466" v="684" actId="20577"/>
        <pc:sldMkLst>
          <pc:docMk/>
          <pc:sldMk cId="0" sldId="260"/>
        </pc:sldMkLst>
        <pc:spChg chg="add del mod">
          <ac:chgData name="Lorenz F Vios" userId="dae930ff-9785-4bab-8702-4ca1eb1ead8a" providerId="ADAL" clId="{1C8A9687-335E-49E7-A8B4-3CA61D4B4283}" dt="2023-09-22T20:55:39.333" v="674" actId="478"/>
          <ac:spMkLst>
            <pc:docMk/>
            <pc:sldMk cId="0" sldId="260"/>
            <ac:spMk id="2" creationId="{67006296-D3EC-67CC-2659-5F1EFA113879}"/>
          </ac:spMkLst>
        </pc:spChg>
        <pc:spChg chg="add del mod">
          <ac:chgData name="Lorenz F Vios" userId="dae930ff-9785-4bab-8702-4ca1eb1ead8a" providerId="ADAL" clId="{1C8A9687-335E-49E7-A8B4-3CA61D4B4283}" dt="2023-09-22T20:55:38.234" v="673"/>
          <ac:spMkLst>
            <pc:docMk/>
            <pc:sldMk cId="0" sldId="260"/>
            <ac:spMk id="3" creationId="{C24AAE68-FAD7-11CE-AC5E-25BC507CCC7F}"/>
          </ac:spMkLst>
        </pc:spChg>
        <pc:spChg chg="add mod">
          <ac:chgData name="Lorenz F Vios" userId="dae930ff-9785-4bab-8702-4ca1eb1ead8a" providerId="ADAL" clId="{1C8A9687-335E-49E7-A8B4-3CA61D4B4283}" dt="2023-09-22T20:55:47.466" v="684" actId="20577"/>
          <ac:spMkLst>
            <pc:docMk/>
            <pc:sldMk cId="0" sldId="260"/>
            <ac:spMk id="4" creationId="{2614E00C-67B2-10D1-8FF2-29371DB327ED}"/>
          </ac:spMkLst>
        </pc:spChg>
        <pc:spChg chg="del">
          <ac:chgData name="Lorenz F Vios" userId="dae930ff-9785-4bab-8702-4ca1eb1ead8a" providerId="ADAL" clId="{1C8A9687-335E-49E7-A8B4-3CA61D4B4283}" dt="2023-09-22T20:50:28.820" v="573" actId="478"/>
          <ac:spMkLst>
            <pc:docMk/>
            <pc:sldMk cId="0" sldId="260"/>
            <ac:spMk id="129" creationId="{00000000-0000-0000-0000-000000000000}"/>
          </ac:spMkLst>
        </pc:spChg>
      </pc:sldChg>
      <pc:sldChg chg="addSp delSp modSp mod">
        <pc:chgData name="Lorenz F Vios" userId="dae930ff-9785-4bab-8702-4ca1eb1ead8a" providerId="ADAL" clId="{1C8A9687-335E-49E7-A8B4-3CA61D4B4283}" dt="2023-09-22T20:56:03.190" v="691" actId="20577"/>
        <pc:sldMkLst>
          <pc:docMk/>
          <pc:sldMk cId="0" sldId="261"/>
        </pc:sldMkLst>
        <pc:spChg chg="add del mod">
          <ac:chgData name="Lorenz F Vios" userId="dae930ff-9785-4bab-8702-4ca1eb1ead8a" providerId="ADAL" clId="{1C8A9687-335E-49E7-A8B4-3CA61D4B4283}" dt="2023-09-22T20:55:56.486" v="685" actId="478"/>
          <ac:spMkLst>
            <pc:docMk/>
            <pc:sldMk cId="0" sldId="261"/>
            <ac:spMk id="2" creationId="{E2768F55-D86E-8169-8EBA-43EEF13311A7}"/>
          </ac:spMkLst>
        </pc:spChg>
        <pc:spChg chg="add mod">
          <ac:chgData name="Lorenz F Vios" userId="dae930ff-9785-4bab-8702-4ca1eb1ead8a" providerId="ADAL" clId="{1C8A9687-335E-49E7-A8B4-3CA61D4B4283}" dt="2023-09-22T20:56:03.190" v="691" actId="20577"/>
          <ac:spMkLst>
            <pc:docMk/>
            <pc:sldMk cId="0" sldId="261"/>
            <ac:spMk id="3" creationId="{15CA5A6A-7773-2740-7AB1-0A43C7940ACF}"/>
          </ac:spMkLst>
        </pc:spChg>
        <pc:spChg chg="del">
          <ac:chgData name="Lorenz F Vios" userId="dae930ff-9785-4bab-8702-4ca1eb1ead8a" providerId="ADAL" clId="{1C8A9687-335E-49E7-A8B4-3CA61D4B4283}" dt="2023-09-22T20:50:59.287" v="599" actId="478"/>
          <ac:spMkLst>
            <pc:docMk/>
            <pc:sldMk cId="0" sldId="261"/>
            <ac:spMk id="141" creationId="{00000000-0000-0000-0000-000000000000}"/>
          </ac:spMkLst>
        </pc:spChg>
      </pc:sldChg>
      <pc:sldChg chg="addSp delSp modSp mod">
        <pc:chgData name="Lorenz F Vios" userId="dae930ff-9785-4bab-8702-4ca1eb1ead8a" providerId="ADAL" clId="{1C8A9687-335E-49E7-A8B4-3CA61D4B4283}" dt="2023-09-22T20:56:41.613" v="705" actId="20577"/>
        <pc:sldMkLst>
          <pc:docMk/>
          <pc:sldMk cId="0" sldId="262"/>
        </pc:sldMkLst>
        <pc:spChg chg="add mod">
          <ac:chgData name="Lorenz F Vios" userId="dae930ff-9785-4bab-8702-4ca1eb1ead8a" providerId="ADAL" clId="{1C8A9687-335E-49E7-A8B4-3CA61D4B4283}" dt="2023-09-22T20:56:41.613" v="705" actId="20577"/>
          <ac:spMkLst>
            <pc:docMk/>
            <pc:sldMk cId="0" sldId="262"/>
            <ac:spMk id="2" creationId="{7F985DC7-34F0-84BE-8825-132FEB8D4C6D}"/>
          </ac:spMkLst>
        </pc:spChg>
        <pc:spChg chg="del">
          <ac:chgData name="Lorenz F Vios" userId="dae930ff-9785-4bab-8702-4ca1eb1ead8a" providerId="ADAL" clId="{1C8A9687-335E-49E7-A8B4-3CA61D4B4283}" dt="2023-09-22T20:56:39.210" v="702" actId="478"/>
          <ac:spMkLst>
            <pc:docMk/>
            <pc:sldMk cId="0" sldId="262"/>
            <ac:spMk id="150" creationId="{00000000-0000-0000-0000-000000000000}"/>
          </ac:spMkLst>
        </pc:spChg>
      </pc:sldChg>
      <pc:sldChg chg="addSp delSp modSp mod ord">
        <pc:chgData name="Lorenz F Vios" userId="dae930ff-9785-4bab-8702-4ca1eb1ead8a" providerId="ADAL" clId="{1C8A9687-335E-49E7-A8B4-3CA61D4B4283}" dt="2023-09-22T20:57:26.233" v="718" actId="20577"/>
        <pc:sldMkLst>
          <pc:docMk/>
          <pc:sldMk cId="0" sldId="263"/>
        </pc:sldMkLst>
        <pc:spChg chg="add del mod">
          <ac:chgData name="Lorenz F Vios" userId="dae930ff-9785-4bab-8702-4ca1eb1ead8a" providerId="ADAL" clId="{1C8A9687-335E-49E7-A8B4-3CA61D4B4283}" dt="2023-09-22T20:57:22.557" v="715" actId="478"/>
          <ac:spMkLst>
            <pc:docMk/>
            <pc:sldMk cId="0" sldId="263"/>
            <ac:spMk id="2" creationId="{561B7FC8-8F90-D9A0-216D-8F7CEC27CD47}"/>
          </ac:spMkLst>
        </pc:spChg>
        <pc:spChg chg="add mod">
          <ac:chgData name="Lorenz F Vios" userId="dae930ff-9785-4bab-8702-4ca1eb1ead8a" providerId="ADAL" clId="{1C8A9687-335E-49E7-A8B4-3CA61D4B4283}" dt="2023-09-22T20:57:26.233" v="718" actId="20577"/>
          <ac:spMkLst>
            <pc:docMk/>
            <pc:sldMk cId="0" sldId="263"/>
            <ac:spMk id="3" creationId="{03129393-CFA1-7608-0B0A-BE3B1A0A1316}"/>
          </ac:spMkLst>
        </pc:spChg>
        <pc:spChg chg="del">
          <ac:chgData name="Lorenz F Vios" userId="dae930ff-9785-4bab-8702-4ca1eb1ead8a" providerId="ADAL" clId="{1C8A9687-335E-49E7-A8B4-3CA61D4B4283}" dt="2023-09-22T20:51:22.175" v="603" actId="478"/>
          <ac:spMkLst>
            <pc:docMk/>
            <pc:sldMk cId="0" sldId="263"/>
            <ac:spMk id="158" creationId="{00000000-0000-0000-0000-000000000000}"/>
          </ac:spMkLst>
        </pc:spChg>
        <pc:spChg chg="mod">
          <ac:chgData name="Lorenz F Vios" userId="dae930ff-9785-4bab-8702-4ca1eb1ead8a" providerId="ADAL" clId="{1C8A9687-335E-49E7-A8B4-3CA61D4B4283}" dt="2023-09-22T19:53:23.148" v="259" actId="1036"/>
          <ac:spMkLst>
            <pc:docMk/>
            <pc:sldMk cId="0" sldId="263"/>
            <ac:spMk id="159" creationId="{00000000-0000-0000-0000-000000000000}"/>
          </ac:spMkLst>
        </pc:spChg>
      </pc:sldChg>
      <pc:sldChg chg="addSp delSp modSp mod">
        <pc:chgData name="Lorenz F Vios" userId="dae930ff-9785-4bab-8702-4ca1eb1ead8a" providerId="ADAL" clId="{1C8A9687-335E-49E7-A8B4-3CA61D4B4283}" dt="2023-09-22T20:59:14.387" v="758" actId="20577"/>
        <pc:sldMkLst>
          <pc:docMk/>
          <pc:sldMk cId="0" sldId="264"/>
        </pc:sldMkLst>
        <pc:spChg chg="add del mod">
          <ac:chgData name="Lorenz F Vios" userId="dae930ff-9785-4bab-8702-4ca1eb1ead8a" providerId="ADAL" clId="{1C8A9687-335E-49E7-A8B4-3CA61D4B4283}" dt="2023-09-22T20:57:53.775" v="724" actId="478"/>
          <ac:spMkLst>
            <pc:docMk/>
            <pc:sldMk cId="0" sldId="264"/>
            <ac:spMk id="2" creationId="{11953C83-9E8A-D4F0-3F6B-14D69A555AAB}"/>
          </ac:spMkLst>
        </pc:spChg>
        <pc:spChg chg="add mod">
          <ac:chgData name="Lorenz F Vios" userId="dae930ff-9785-4bab-8702-4ca1eb1ead8a" providerId="ADAL" clId="{1C8A9687-335E-49E7-A8B4-3CA61D4B4283}" dt="2023-09-22T20:58:00.556" v="733" actId="20577"/>
          <ac:spMkLst>
            <pc:docMk/>
            <pc:sldMk cId="0" sldId="264"/>
            <ac:spMk id="3" creationId="{8F985502-E519-AE35-CE5E-35D5754CA4FA}"/>
          </ac:spMkLst>
        </pc:spChg>
        <pc:spChg chg="mod">
          <ac:chgData name="Lorenz F Vios" userId="dae930ff-9785-4bab-8702-4ca1eb1ead8a" providerId="ADAL" clId="{1C8A9687-335E-49E7-A8B4-3CA61D4B4283}" dt="2023-09-22T20:59:14.387" v="758" actId="20577"/>
          <ac:spMkLst>
            <pc:docMk/>
            <pc:sldMk cId="0" sldId="264"/>
            <ac:spMk id="168" creationId="{00000000-0000-0000-0000-000000000000}"/>
          </ac:spMkLst>
        </pc:spChg>
        <pc:spChg chg="del">
          <ac:chgData name="Lorenz F Vios" userId="dae930ff-9785-4bab-8702-4ca1eb1ead8a" providerId="ADAL" clId="{1C8A9687-335E-49E7-A8B4-3CA61D4B4283}" dt="2023-09-22T20:51:33.294" v="607" actId="478"/>
          <ac:spMkLst>
            <pc:docMk/>
            <pc:sldMk cId="0" sldId="264"/>
            <ac:spMk id="169" creationId="{00000000-0000-0000-0000-000000000000}"/>
          </ac:spMkLst>
        </pc:spChg>
      </pc:sldChg>
      <pc:sldChg chg="addSp delSp modSp mod">
        <pc:chgData name="Lorenz F Vios" userId="dae930ff-9785-4bab-8702-4ca1eb1ead8a" providerId="ADAL" clId="{1C8A9687-335E-49E7-A8B4-3CA61D4B4283}" dt="2023-09-22T21:04:45.128" v="766" actId="20577"/>
        <pc:sldMkLst>
          <pc:docMk/>
          <pc:sldMk cId="0" sldId="265"/>
        </pc:sldMkLst>
        <pc:spChg chg="add del mod ord">
          <ac:chgData name="Lorenz F Vios" userId="dae930ff-9785-4bab-8702-4ca1eb1ead8a" providerId="ADAL" clId="{1C8A9687-335E-49E7-A8B4-3CA61D4B4283}" dt="2023-09-22T20:52:01.311" v="619" actId="478"/>
          <ac:spMkLst>
            <pc:docMk/>
            <pc:sldMk cId="0" sldId="265"/>
            <ac:spMk id="2" creationId="{2A7C1C96-FBB9-6E92-414A-6472C8EFB024}"/>
          </ac:spMkLst>
        </pc:spChg>
        <pc:spChg chg="add del mod">
          <ac:chgData name="Lorenz F Vios" userId="dae930ff-9785-4bab-8702-4ca1eb1ead8a" providerId="ADAL" clId="{1C8A9687-335E-49E7-A8B4-3CA61D4B4283}" dt="2023-09-22T20:56:11.782" v="692" actId="478"/>
          <ac:spMkLst>
            <pc:docMk/>
            <pc:sldMk cId="0" sldId="265"/>
            <ac:spMk id="3" creationId="{9147F38D-CED9-3B47-6FED-359542359C63}"/>
          </ac:spMkLst>
        </pc:spChg>
        <pc:spChg chg="add mod">
          <ac:chgData name="Lorenz F Vios" userId="dae930ff-9785-4bab-8702-4ca1eb1ead8a" providerId="ADAL" clId="{1C8A9687-335E-49E7-A8B4-3CA61D4B4283}" dt="2023-09-22T20:56:15.032" v="696" actId="20577"/>
          <ac:spMkLst>
            <pc:docMk/>
            <pc:sldMk cId="0" sldId="265"/>
            <ac:spMk id="4" creationId="{46302A2D-22E3-BAFF-1FBA-F2633E86DC48}"/>
          </ac:spMkLst>
        </pc:spChg>
        <pc:spChg chg="del mod">
          <ac:chgData name="Lorenz F Vios" userId="dae930ff-9785-4bab-8702-4ca1eb1ead8a" providerId="ADAL" clId="{1C8A9687-335E-49E7-A8B4-3CA61D4B4283}" dt="2023-09-22T20:47:00.904" v="553" actId="478"/>
          <ac:spMkLst>
            <pc:docMk/>
            <pc:sldMk cId="0" sldId="265"/>
            <ac:spMk id="176" creationId="{00000000-0000-0000-0000-000000000000}"/>
          </ac:spMkLst>
        </pc:spChg>
        <pc:spChg chg="mod">
          <ac:chgData name="Lorenz F Vios" userId="dae930ff-9785-4bab-8702-4ca1eb1ead8a" providerId="ADAL" clId="{1C8A9687-335E-49E7-A8B4-3CA61D4B4283}" dt="2023-09-22T21:04:45.128" v="766" actId="20577"/>
          <ac:spMkLst>
            <pc:docMk/>
            <pc:sldMk cId="0" sldId="265"/>
            <ac:spMk id="179" creationId="{00000000-0000-0000-0000-000000000000}"/>
          </ac:spMkLst>
        </pc:spChg>
      </pc:sldChg>
      <pc:sldChg chg="addSp delSp modSp mod">
        <pc:chgData name="Lorenz F Vios" userId="dae930ff-9785-4bab-8702-4ca1eb1ead8a" providerId="ADAL" clId="{1C8A9687-335E-49E7-A8B4-3CA61D4B4283}" dt="2023-09-22T21:05:56.604" v="772" actId="20577"/>
        <pc:sldMkLst>
          <pc:docMk/>
          <pc:sldMk cId="0" sldId="266"/>
        </pc:sldMkLst>
        <pc:spChg chg="add mod">
          <ac:chgData name="Lorenz F Vios" userId="dae930ff-9785-4bab-8702-4ca1eb1ead8a" providerId="ADAL" clId="{1C8A9687-335E-49E7-A8B4-3CA61D4B4283}" dt="2023-09-22T20:57:06.218" v="714" actId="20577"/>
          <ac:spMkLst>
            <pc:docMk/>
            <pc:sldMk cId="0" sldId="266"/>
            <ac:spMk id="2" creationId="{2407959C-D5DF-F1DC-266D-F7B9082DDFF2}"/>
          </ac:spMkLst>
        </pc:spChg>
        <pc:spChg chg="mod">
          <ac:chgData name="Lorenz F Vios" userId="dae930ff-9785-4bab-8702-4ca1eb1ead8a" providerId="ADAL" clId="{1C8A9687-335E-49E7-A8B4-3CA61D4B4283}" dt="2023-09-22T21:05:56.604" v="772" actId="20577"/>
          <ac:spMkLst>
            <pc:docMk/>
            <pc:sldMk cId="0" sldId="266"/>
            <ac:spMk id="6" creationId="{AD66D2BA-5E51-497D-B2E2-E392B39C68E4}"/>
          </ac:spMkLst>
        </pc:spChg>
        <pc:spChg chg="del">
          <ac:chgData name="Lorenz F Vios" userId="dae930ff-9785-4bab-8702-4ca1eb1ead8a" providerId="ADAL" clId="{1C8A9687-335E-49E7-A8B4-3CA61D4B4283}" dt="2023-09-22T20:57:00.677" v="710" actId="478"/>
          <ac:spMkLst>
            <pc:docMk/>
            <pc:sldMk cId="0" sldId="266"/>
            <ac:spMk id="186" creationId="{00000000-0000-0000-0000-000000000000}"/>
          </ac:spMkLst>
        </pc:spChg>
      </pc:sldChg>
      <pc:sldChg chg="addSp delSp modSp mod">
        <pc:chgData name="Lorenz F Vios" userId="dae930ff-9785-4bab-8702-4ca1eb1ead8a" providerId="ADAL" clId="{1C8A9687-335E-49E7-A8B4-3CA61D4B4283}" dt="2023-09-22T20:57:40.911" v="723" actId="20577"/>
        <pc:sldMkLst>
          <pc:docMk/>
          <pc:sldMk cId="0" sldId="267"/>
        </pc:sldMkLst>
        <pc:spChg chg="add mod">
          <ac:chgData name="Lorenz F Vios" userId="dae930ff-9785-4bab-8702-4ca1eb1ead8a" providerId="ADAL" clId="{1C8A9687-335E-49E7-A8B4-3CA61D4B4283}" dt="2023-09-22T20:57:40.911" v="723" actId="20577"/>
          <ac:spMkLst>
            <pc:docMk/>
            <pc:sldMk cId="0" sldId="267"/>
            <ac:spMk id="3" creationId="{25CE41E9-042D-E66F-27DD-7C9CB271AAC7}"/>
          </ac:spMkLst>
        </pc:spChg>
        <pc:spChg chg="del">
          <ac:chgData name="Lorenz F Vios" userId="dae930ff-9785-4bab-8702-4ca1eb1ead8a" providerId="ADAL" clId="{1C8A9687-335E-49E7-A8B4-3CA61D4B4283}" dt="2023-09-22T20:57:36.638" v="719" actId="478"/>
          <ac:spMkLst>
            <pc:docMk/>
            <pc:sldMk cId="0" sldId="267"/>
            <ac:spMk id="195" creationId="{00000000-0000-0000-0000-000000000000}"/>
          </ac:spMkLst>
        </pc:spChg>
        <pc:spChg chg="mod">
          <ac:chgData name="Lorenz F Vios" userId="dae930ff-9785-4bab-8702-4ca1eb1ead8a" providerId="ADAL" clId="{1C8A9687-335E-49E7-A8B4-3CA61D4B4283}" dt="2023-09-22T20:38:40.267" v="443" actId="20577"/>
          <ac:spMkLst>
            <pc:docMk/>
            <pc:sldMk cId="0" sldId="267"/>
            <ac:spMk id="196" creationId="{00000000-0000-0000-0000-000000000000}"/>
          </ac:spMkLst>
        </pc:spChg>
        <pc:picChg chg="add mod">
          <ac:chgData name="Lorenz F Vios" userId="dae930ff-9785-4bab-8702-4ca1eb1ead8a" providerId="ADAL" clId="{1C8A9687-335E-49E7-A8B4-3CA61D4B4283}" dt="2023-09-22T20:47:48.440" v="558"/>
          <ac:picMkLst>
            <pc:docMk/>
            <pc:sldMk cId="0" sldId="267"/>
            <ac:picMk id="2" creationId="{206910C8-B072-B4A1-945E-3CEBC52044B0}"/>
          </ac:picMkLst>
        </pc:picChg>
      </pc:sldChg>
      <pc:sldChg chg="addSp delSp modSp mod">
        <pc:chgData name="Lorenz F Vios" userId="dae930ff-9785-4bab-8702-4ca1eb1ead8a" providerId="ADAL" clId="{1C8A9687-335E-49E7-A8B4-3CA61D4B4283}" dt="2023-09-22T20:58:17.958" v="740" actId="20577"/>
        <pc:sldMkLst>
          <pc:docMk/>
          <pc:sldMk cId="0" sldId="268"/>
        </pc:sldMkLst>
        <pc:spChg chg="add del mod">
          <ac:chgData name="Lorenz F Vios" userId="dae930ff-9785-4bab-8702-4ca1eb1ead8a" providerId="ADAL" clId="{1C8A9687-335E-49E7-A8B4-3CA61D4B4283}" dt="2023-09-22T20:58:11.926" v="735"/>
          <ac:spMkLst>
            <pc:docMk/>
            <pc:sldMk cId="0" sldId="268"/>
            <ac:spMk id="2" creationId="{D3A771EB-004D-32E5-41E3-1AC14C8327C7}"/>
          </ac:spMkLst>
        </pc:spChg>
        <pc:spChg chg="add mod">
          <ac:chgData name="Lorenz F Vios" userId="dae930ff-9785-4bab-8702-4ca1eb1ead8a" providerId="ADAL" clId="{1C8A9687-335E-49E7-A8B4-3CA61D4B4283}" dt="2023-09-22T20:58:17.958" v="740" actId="20577"/>
          <ac:spMkLst>
            <pc:docMk/>
            <pc:sldMk cId="0" sldId="268"/>
            <ac:spMk id="3" creationId="{8EC69ACC-2DCB-6C92-6663-0B9C5003E294}"/>
          </ac:spMkLst>
        </pc:spChg>
        <pc:spChg chg="mod">
          <ac:chgData name="Lorenz F Vios" userId="dae930ff-9785-4bab-8702-4ca1eb1ead8a" providerId="ADAL" clId="{1C8A9687-335E-49E7-A8B4-3CA61D4B4283}" dt="2023-09-22T20:38:48.499" v="445" actId="20577"/>
          <ac:spMkLst>
            <pc:docMk/>
            <pc:sldMk cId="0" sldId="268"/>
            <ac:spMk id="204" creationId="{00000000-0000-0000-0000-000000000000}"/>
          </ac:spMkLst>
        </pc:spChg>
        <pc:spChg chg="del">
          <ac:chgData name="Lorenz F Vios" userId="dae930ff-9785-4bab-8702-4ca1eb1ead8a" providerId="ADAL" clId="{1C8A9687-335E-49E7-A8B4-3CA61D4B4283}" dt="2023-09-22T20:58:12.665" v="736" actId="478"/>
          <ac:spMkLst>
            <pc:docMk/>
            <pc:sldMk cId="0" sldId="268"/>
            <ac:spMk id="205" creationId="{00000000-0000-0000-0000-000000000000}"/>
          </ac:spMkLst>
        </pc:spChg>
      </pc:sldChg>
      <pc:sldChg chg="addSp delSp modSp mod">
        <pc:chgData name="Lorenz F Vios" userId="dae930ff-9785-4bab-8702-4ca1eb1ead8a" providerId="ADAL" clId="{1C8A9687-335E-49E7-A8B4-3CA61D4B4283}" dt="2023-09-22T21:06:39.704" v="777" actId="27636"/>
        <pc:sldMkLst>
          <pc:docMk/>
          <pc:sldMk cId="0" sldId="269"/>
        </pc:sldMkLst>
        <pc:spChg chg="add mod">
          <ac:chgData name="Lorenz F Vios" userId="dae930ff-9785-4bab-8702-4ca1eb1ead8a" providerId="ADAL" clId="{1C8A9687-335E-49E7-A8B4-3CA61D4B4283}" dt="2023-09-22T20:56:25.742" v="701" actId="20577"/>
          <ac:spMkLst>
            <pc:docMk/>
            <pc:sldMk cId="0" sldId="269"/>
            <ac:spMk id="2" creationId="{B9366F08-B642-C806-EBEB-2598546D0FC8}"/>
          </ac:spMkLst>
        </pc:spChg>
        <pc:spChg chg="mod">
          <ac:chgData name="Lorenz F Vios" userId="dae930ff-9785-4bab-8702-4ca1eb1ead8a" providerId="ADAL" clId="{1C8A9687-335E-49E7-A8B4-3CA61D4B4283}" dt="2023-09-22T21:06:39.704" v="777" actId="27636"/>
          <ac:spMkLst>
            <pc:docMk/>
            <pc:sldMk cId="0" sldId="269"/>
            <ac:spMk id="211" creationId="{00000000-0000-0000-0000-000000000000}"/>
          </ac:spMkLst>
        </pc:spChg>
        <pc:spChg chg="mod">
          <ac:chgData name="Lorenz F Vios" userId="dae930ff-9785-4bab-8702-4ca1eb1ead8a" providerId="ADAL" clId="{1C8A9687-335E-49E7-A8B4-3CA61D4B4283}" dt="2023-09-22T20:39:00.796" v="449" actId="20577"/>
          <ac:spMkLst>
            <pc:docMk/>
            <pc:sldMk cId="0" sldId="269"/>
            <ac:spMk id="213" creationId="{00000000-0000-0000-0000-000000000000}"/>
          </ac:spMkLst>
        </pc:spChg>
        <pc:spChg chg="del">
          <ac:chgData name="Lorenz F Vios" userId="dae930ff-9785-4bab-8702-4ca1eb1ead8a" providerId="ADAL" clId="{1C8A9687-335E-49E7-A8B4-3CA61D4B4283}" dt="2023-09-22T20:56:22.837" v="697" actId="478"/>
          <ac:spMkLst>
            <pc:docMk/>
            <pc:sldMk cId="0" sldId="269"/>
            <ac:spMk id="214" creationId="{00000000-0000-0000-0000-000000000000}"/>
          </ac:spMkLst>
        </pc:spChg>
      </pc:sldChg>
      <pc:sldChg chg="addSp delSp modSp mod">
        <pc:chgData name="Lorenz F Vios" userId="dae930ff-9785-4bab-8702-4ca1eb1ead8a" providerId="ADAL" clId="{1C8A9687-335E-49E7-A8B4-3CA61D4B4283}" dt="2023-09-22T21:14:04.940" v="849" actId="20577"/>
        <pc:sldMkLst>
          <pc:docMk/>
          <pc:sldMk cId="0" sldId="270"/>
        </pc:sldMkLst>
        <pc:spChg chg="add mod">
          <ac:chgData name="Lorenz F Vios" userId="dae930ff-9785-4bab-8702-4ca1eb1ead8a" providerId="ADAL" clId="{1C8A9687-335E-49E7-A8B4-3CA61D4B4283}" dt="2023-09-22T20:58:25.730" v="745" actId="20577"/>
          <ac:spMkLst>
            <pc:docMk/>
            <pc:sldMk cId="0" sldId="270"/>
            <ac:spMk id="2" creationId="{69DB0E5B-ED3C-1BAA-0CD9-2632404EECE1}"/>
          </ac:spMkLst>
        </pc:spChg>
        <pc:spChg chg="mod">
          <ac:chgData name="Lorenz F Vios" userId="dae930ff-9785-4bab-8702-4ca1eb1ead8a" providerId="ADAL" clId="{1C8A9687-335E-49E7-A8B4-3CA61D4B4283}" dt="2023-09-22T21:14:04.940" v="849" actId="20577"/>
          <ac:spMkLst>
            <pc:docMk/>
            <pc:sldMk cId="0" sldId="270"/>
            <ac:spMk id="222" creationId="{00000000-0000-0000-0000-000000000000}"/>
          </ac:spMkLst>
        </pc:spChg>
        <pc:spChg chg="del">
          <ac:chgData name="Lorenz F Vios" userId="dae930ff-9785-4bab-8702-4ca1eb1ead8a" providerId="ADAL" clId="{1C8A9687-335E-49E7-A8B4-3CA61D4B4283}" dt="2023-09-22T20:58:22.480" v="741" actId="478"/>
          <ac:spMkLst>
            <pc:docMk/>
            <pc:sldMk cId="0" sldId="270"/>
            <ac:spMk id="223" creationId="{00000000-0000-0000-0000-000000000000}"/>
          </ac:spMkLst>
        </pc:spChg>
      </pc:sldChg>
      <pc:sldChg chg="addSp delSp modSp mod">
        <pc:chgData name="Lorenz F Vios" userId="dae930ff-9785-4bab-8702-4ca1eb1ead8a" providerId="ADAL" clId="{1C8A9687-335E-49E7-A8B4-3CA61D4B4283}" dt="2023-09-22T21:06:51.230" v="778" actId="255"/>
        <pc:sldMkLst>
          <pc:docMk/>
          <pc:sldMk cId="0" sldId="271"/>
        </pc:sldMkLst>
        <pc:spChg chg="add mod">
          <ac:chgData name="Lorenz F Vios" userId="dae930ff-9785-4bab-8702-4ca1eb1ead8a" providerId="ADAL" clId="{1C8A9687-335E-49E7-A8B4-3CA61D4B4283}" dt="2023-09-22T20:58:35.948" v="750" actId="20577"/>
          <ac:spMkLst>
            <pc:docMk/>
            <pc:sldMk cId="0" sldId="271"/>
            <ac:spMk id="2" creationId="{A9AF40AB-12A2-8A55-B52C-131359B504EE}"/>
          </ac:spMkLst>
        </pc:spChg>
        <pc:spChg chg="del">
          <ac:chgData name="Lorenz F Vios" userId="dae930ff-9785-4bab-8702-4ca1eb1ead8a" providerId="ADAL" clId="{1C8A9687-335E-49E7-A8B4-3CA61D4B4283}" dt="2023-09-22T20:58:31.949" v="746" actId="478"/>
          <ac:spMkLst>
            <pc:docMk/>
            <pc:sldMk cId="0" sldId="271"/>
            <ac:spMk id="229" creationId="{00000000-0000-0000-0000-000000000000}"/>
          </ac:spMkLst>
        </pc:spChg>
        <pc:spChg chg="mod">
          <ac:chgData name="Lorenz F Vios" userId="dae930ff-9785-4bab-8702-4ca1eb1ead8a" providerId="ADAL" clId="{1C8A9687-335E-49E7-A8B4-3CA61D4B4283}" dt="2023-09-22T21:06:51.230" v="778" actId="255"/>
          <ac:spMkLst>
            <pc:docMk/>
            <pc:sldMk cId="0" sldId="271"/>
            <ac:spMk id="230" creationId="{00000000-0000-0000-0000-000000000000}"/>
          </ac:spMkLst>
        </pc:spChg>
      </pc:sldChg>
      <pc:sldChg chg="addSp delSp modSp mod">
        <pc:chgData name="Lorenz F Vios" userId="dae930ff-9785-4bab-8702-4ca1eb1ead8a" providerId="ADAL" clId="{1C8A9687-335E-49E7-A8B4-3CA61D4B4283}" dt="2023-09-22T20:58:46.692" v="755" actId="20577"/>
        <pc:sldMkLst>
          <pc:docMk/>
          <pc:sldMk cId="0" sldId="272"/>
        </pc:sldMkLst>
        <pc:spChg chg="add mod">
          <ac:chgData name="Lorenz F Vios" userId="dae930ff-9785-4bab-8702-4ca1eb1ead8a" providerId="ADAL" clId="{1C8A9687-335E-49E7-A8B4-3CA61D4B4283}" dt="2023-09-22T20:58:46.692" v="755" actId="20577"/>
          <ac:spMkLst>
            <pc:docMk/>
            <pc:sldMk cId="0" sldId="272"/>
            <ac:spMk id="2" creationId="{074B2F97-B360-DF4C-8043-5A10D0866F27}"/>
          </ac:spMkLst>
        </pc:spChg>
        <pc:spChg chg="del">
          <ac:chgData name="Lorenz F Vios" userId="dae930ff-9785-4bab-8702-4ca1eb1ead8a" providerId="ADAL" clId="{1C8A9687-335E-49E7-A8B4-3CA61D4B4283}" dt="2023-09-22T20:58:40.659" v="751" actId="478"/>
          <ac:spMkLst>
            <pc:docMk/>
            <pc:sldMk cId="0" sldId="272"/>
            <ac:spMk id="239" creationId="{00000000-0000-0000-0000-000000000000}"/>
          </ac:spMkLst>
        </pc:spChg>
      </pc:sldChg>
      <pc:sldChg chg="modSp mod">
        <pc:chgData name="Lorenz F Vios" userId="dae930ff-9785-4bab-8702-4ca1eb1ead8a" providerId="ADAL" clId="{1C8A9687-335E-49E7-A8B4-3CA61D4B4283}" dt="2023-09-22T21:12:31.171" v="839" actId="20577"/>
        <pc:sldMkLst>
          <pc:docMk/>
          <pc:sldMk cId="0" sldId="274"/>
        </pc:sldMkLst>
        <pc:spChg chg="mod">
          <ac:chgData name="Lorenz F Vios" userId="dae930ff-9785-4bab-8702-4ca1eb1ead8a" providerId="ADAL" clId="{1C8A9687-335E-49E7-A8B4-3CA61D4B4283}" dt="2023-09-22T21:12:31.171" v="839" actId="20577"/>
          <ac:spMkLst>
            <pc:docMk/>
            <pc:sldMk cId="0" sldId="274"/>
            <ac:spMk id="257" creationId="{00000000-0000-0000-0000-000000000000}"/>
          </ac:spMkLst>
        </pc:spChg>
      </pc:sldChg>
      <pc:sldChg chg="addSp delSp modSp del mod">
        <pc:chgData name="Lorenz F Vios" userId="dae930ff-9785-4bab-8702-4ca1eb1ead8a" providerId="ADAL" clId="{1C8A9687-335E-49E7-A8B4-3CA61D4B4283}" dt="2023-09-22T21:10:38.903" v="819" actId="47"/>
        <pc:sldMkLst>
          <pc:docMk/>
          <pc:sldMk cId="0" sldId="275"/>
        </pc:sldMkLst>
        <pc:spChg chg="add del">
          <ac:chgData name="Lorenz F Vios" userId="dae930ff-9785-4bab-8702-4ca1eb1ead8a" providerId="ADAL" clId="{1C8A9687-335E-49E7-A8B4-3CA61D4B4283}" dt="2023-09-22T20:15:22.695" v="363" actId="22"/>
          <ac:spMkLst>
            <pc:docMk/>
            <pc:sldMk cId="0" sldId="275"/>
            <ac:spMk id="3" creationId="{26E7F1F2-1CC5-608F-D22C-D6CD991D5D9D}"/>
          </ac:spMkLst>
        </pc:spChg>
        <pc:spChg chg="add del mod">
          <ac:chgData name="Lorenz F Vios" userId="dae930ff-9785-4bab-8702-4ca1eb1ead8a" providerId="ADAL" clId="{1C8A9687-335E-49E7-A8B4-3CA61D4B4283}" dt="2023-09-22T21:08:20.568" v="783" actId="478"/>
          <ac:spMkLst>
            <pc:docMk/>
            <pc:sldMk cId="0" sldId="275"/>
            <ac:spMk id="5" creationId="{7FE53330-106B-4959-1C5F-2E05BFC679B6}"/>
          </ac:spMkLst>
        </pc:spChg>
        <pc:spChg chg="add del mod">
          <ac:chgData name="Lorenz F Vios" userId="dae930ff-9785-4bab-8702-4ca1eb1ead8a" providerId="ADAL" clId="{1C8A9687-335E-49E7-A8B4-3CA61D4B4283}" dt="2023-09-22T21:08:15.338" v="782"/>
          <ac:spMkLst>
            <pc:docMk/>
            <pc:sldMk cId="0" sldId="275"/>
            <ac:spMk id="6" creationId="{F3853318-A8DE-9B09-C271-82A3F3235BE8}"/>
          </ac:spMkLst>
        </pc:spChg>
        <pc:spChg chg="add mod">
          <ac:chgData name="Lorenz F Vios" userId="dae930ff-9785-4bab-8702-4ca1eb1ead8a" providerId="ADAL" clId="{1C8A9687-335E-49E7-A8B4-3CA61D4B4283}" dt="2023-09-22T21:10:09.121" v="813" actId="20577"/>
          <ac:spMkLst>
            <pc:docMk/>
            <pc:sldMk cId="0" sldId="275"/>
            <ac:spMk id="7" creationId="{5CB73F06-FEC3-6E01-C275-6E4AD7086A1C}"/>
          </ac:spMkLst>
        </pc:spChg>
        <pc:spChg chg="del mod">
          <ac:chgData name="Lorenz F Vios" userId="dae930ff-9785-4bab-8702-4ca1eb1ead8a" providerId="ADAL" clId="{1C8A9687-335E-49E7-A8B4-3CA61D4B4283}" dt="2023-09-22T21:08:11.444" v="780" actId="478"/>
          <ac:spMkLst>
            <pc:docMk/>
            <pc:sldMk cId="0" sldId="275"/>
            <ac:spMk id="263" creationId="{00000000-0000-0000-0000-000000000000}"/>
          </ac:spMkLst>
        </pc:spChg>
        <pc:spChg chg="mod">
          <ac:chgData name="Lorenz F Vios" userId="dae930ff-9785-4bab-8702-4ca1eb1ead8a" providerId="ADAL" clId="{1C8A9687-335E-49E7-A8B4-3CA61D4B4283}" dt="2023-09-22T20:34:05.821" v="423" actId="1076"/>
          <ac:spMkLst>
            <pc:docMk/>
            <pc:sldMk cId="0" sldId="275"/>
            <ac:spMk id="264" creationId="{00000000-0000-0000-0000-000000000000}"/>
          </ac:spMkLst>
        </pc:spChg>
      </pc:sldChg>
      <pc:sldChg chg="addSp delSp modSp mod">
        <pc:chgData name="Lorenz F Vios" userId="dae930ff-9785-4bab-8702-4ca1eb1ead8a" providerId="ADAL" clId="{1C8A9687-335E-49E7-A8B4-3CA61D4B4283}" dt="2023-09-22T20:56:50.671" v="709" actId="20577"/>
        <pc:sldMkLst>
          <pc:docMk/>
          <pc:sldMk cId="2050800016" sldId="276"/>
        </pc:sldMkLst>
        <pc:spChg chg="add mod">
          <ac:chgData name="Lorenz F Vios" userId="dae930ff-9785-4bab-8702-4ca1eb1ead8a" providerId="ADAL" clId="{1C8A9687-335E-49E7-A8B4-3CA61D4B4283}" dt="2023-09-22T20:56:50.671" v="709" actId="20577"/>
          <ac:spMkLst>
            <pc:docMk/>
            <pc:sldMk cId="2050800016" sldId="276"/>
            <ac:spMk id="4" creationId="{17F7CF19-31F7-BC29-A07E-EF5FC78FB764}"/>
          </ac:spMkLst>
        </pc:spChg>
        <pc:spChg chg="del">
          <ac:chgData name="Lorenz F Vios" userId="dae930ff-9785-4bab-8702-4ca1eb1ead8a" providerId="ADAL" clId="{1C8A9687-335E-49E7-A8B4-3CA61D4B4283}" dt="2023-09-22T20:56:47.154" v="706" actId="478"/>
          <ac:spMkLst>
            <pc:docMk/>
            <pc:sldMk cId="2050800016" sldId="276"/>
            <ac:spMk id="5" creationId="{E903CB6A-765E-9E22-F759-A3E4D96F5955}"/>
          </ac:spMkLst>
        </pc:spChg>
      </pc:sldChg>
      <pc:sldChg chg="modSp add mod">
        <pc:chgData name="Lorenz F Vios" userId="dae930ff-9785-4bab-8702-4ca1eb1ead8a" providerId="ADAL" clId="{1C8A9687-335E-49E7-A8B4-3CA61D4B4283}" dt="2023-09-22T21:12:18.475" v="835" actId="20577"/>
        <pc:sldMkLst>
          <pc:docMk/>
          <pc:sldMk cId="3682730502" sldId="277"/>
        </pc:sldMkLst>
        <pc:spChg chg="mod">
          <ac:chgData name="Lorenz F Vios" userId="dae930ff-9785-4bab-8702-4ca1eb1ead8a" providerId="ADAL" clId="{1C8A9687-335E-49E7-A8B4-3CA61D4B4283}" dt="2023-09-22T21:12:18.475" v="835" actId="20577"/>
          <ac:spMkLst>
            <pc:docMk/>
            <pc:sldMk cId="3682730502" sldId="277"/>
            <ac:spMk id="257" creationId="{00000000-0000-0000-0000-000000000000}"/>
          </ac:spMkLst>
        </pc:spChg>
      </pc:sldChg>
    </pc:docChg>
  </pc:docChgLst>
  <pc:docChgLst>
    <pc:chgData name="Christopher Ryan Mason" userId="3b656d10-876f-4590-a77a-50c66fe6282a" providerId="ADAL" clId="{ABE99B5A-433F-2341-A0A0-666EF39507C6}"/>
    <pc:docChg chg="modSld">
      <pc:chgData name="Christopher Ryan Mason" userId="3b656d10-876f-4590-a77a-50c66fe6282a" providerId="ADAL" clId="{ABE99B5A-433F-2341-A0A0-666EF39507C6}" dt="2023-09-20T20:26:46.352" v="387" actId="20577"/>
      <pc:docMkLst>
        <pc:docMk/>
      </pc:docMkLst>
      <pc:sldChg chg="modSp">
        <pc:chgData name="Christopher Ryan Mason" userId="3b656d10-876f-4590-a77a-50c66fe6282a" providerId="ADAL" clId="{ABE99B5A-433F-2341-A0A0-666EF39507C6}" dt="2023-09-20T20:26:46.352" v="387" actId="20577"/>
        <pc:sldMkLst>
          <pc:docMk/>
          <pc:sldMk cId="0" sldId="259"/>
        </pc:sldMkLst>
        <pc:spChg chg="mod">
          <ac:chgData name="Christopher Ryan Mason" userId="3b656d10-876f-4590-a77a-50c66fe6282a" providerId="ADAL" clId="{ABE99B5A-433F-2341-A0A0-666EF39507C6}" dt="2023-09-20T20:26:46.352" v="387" actId="20577"/>
          <ac:spMkLst>
            <pc:docMk/>
            <pc:sldMk cId="0" sldId="259"/>
            <ac:spMk id="120" creationId="{00000000-0000-0000-0000-000000000000}"/>
          </ac:spMkLst>
        </pc:spChg>
      </pc:sldChg>
    </pc:docChg>
  </pc:docChgLst>
  <pc:docChgLst>
    <pc:chgData name="Uriah Glenn Whitaker" userId="S::ugw2@nau.edu::aa835224-697d-4432-aa6d-8e3fed6a16ff" providerId="AD" clId="Web-{5A2B5D97-D4DD-4084-B3D1-09A2F3E855BB}"/>
    <pc:docChg chg="addSld modSld">
      <pc:chgData name="Uriah Glenn Whitaker" userId="S::ugw2@nau.edu::aa835224-697d-4432-aa6d-8e3fed6a16ff" providerId="AD" clId="Web-{5A2B5D97-D4DD-4084-B3D1-09A2F3E855BB}" dt="2023-09-22T20:30:09.004" v="251" actId="20577"/>
      <pc:docMkLst>
        <pc:docMk/>
      </pc:docMkLst>
      <pc:sldChg chg="modSp">
        <pc:chgData name="Uriah Glenn Whitaker" userId="S::ugw2@nau.edu::aa835224-697d-4432-aa6d-8e3fed6a16ff" providerId="AD" clId="Web-{5A2B5D97-D4DD-4084-B3D1-09A2F3E855BB}" dt="2023-09-22T20:11:18.178" v="67" actId="1076"/>
        <pc:sldMkLst>
          <pc:docMk/>
          <pc:sldMk cId="0" sldId="262"/>
        </pc:sldMkLst>
        <pc:spChg chg="mod">
          <ac:chgData name="Uriah Glenn Whitaker" userId="S::ugw2@nau.edu::aa835224-697d-4432-aa6d-8e3fed6a16ff" providerId="AD" clId="Web-{5A2B5D97-D4DD-4084-B3D1-09A2F3E855BB}" dt="2023-09-22T20:11:18.178" v="67" actId="1076"/>
          <ac:spMkLst>
            <pc:docMk/>
            <pc:sldMk cId="0" sldId="262"/>
            <ac:spMk id="151" creationId="{00000000-0000-0000-0000-000000000000}"/>
          </ac:spMkLst>
        </pc:spChg>
      </pc:sldChg>
      <pc:sldChg chg="modSp">
        <pc:chgData name="Uriah Glenn Whitaker" userId="S::ugw2@nau.edu::aa835224-697d-4432-aa6d-8e3fed6a16ff" providerId="AD" clId="Web-{5A2B5D97-D4DD-4084-B3D1-09A2F3E855BB}" dt="2023-09-22T20:18:42.305" v="208" actId="20577"/>
        <pc:sldMkLst>
          <pc:docMk/>
          <pc:sldMk cId="0" sldId="263"/>
        </pc:sldMkLst>
        <pc:spChg chg="mod">
          <ac:chgData name="Uriah Glenn Whitaker" userId="S::ugw2@nau.edu::aa835224-697d-4432-aa6d-8e3fed6a16ff" providerId="AD" clId="Web-{5A2B5D97-D4DD-4084-B3D1-09A2F3E855BB}" dt="2023-09-22T20:14:18.482" v="99" actId="20577"/>
          <ac:spMkLst>
            <pc:docMk/>
            <pc:sldMk cId="0" sldId="263"/>
            <ac:spMk id="158" creationId="{00000000-0000-0000-0000-000000000000}"/>
          </ac:spMkLst>
        </pc:spChg>
        <pc:spChg chg="mod">
          <ac:chgData name="Uriah Glenn Whitaker" userId="S::ugw2@nau.edu::aa835224-697d-4432-aa6d-8e3fed6a16ff" providerId="AD" clId="Web-{5A2B5D97-D4DD-4084-B3D1-09A2F3E855BB}" dt="2023-09-22T20:18:42.305" v="208" actId="20577"/>
          <ac:spMkLst>
            <pc:docMk/>
            <pc:sldMk cId="0" sldId="263"/>
            <ac:spMk id="159" creationId="{00000000-0000-0000-0000-000000000000}"/>
          </ac:spMkLst>
        </pc:spChg>
      </pc:sldChg>
      <pc:sldChg chg="modSp">
        <pc:chgData name="Uriah Glenn Whitaker" userId="S::ugw2@nau.edu::aa835224-697d-4432-aa6d-8e3fed6a16ff" providerId="AD" clId="Web-{5A2B5D97-D4DD-4084-B3D1-09A2F3E855BB}" dt="2023-09-22T20:20:31.138" v="226" actId="20577"/>
        <pc:sldMkLst>
          <pc:docMk/>
          <pc:sldMk cId="0" sldId="264"/>
        </pc:sldMkLst>
        <pc:spChg chg="mod">
          <ac:chgData name="Uriah Glenn Whitaker" userId="S::ugw2@nau.edu::aa835224-697d-4432-aa6d-8e3fed6a16ff" providerId="AD" clId="Web-{5A2B5D97-D4DD-4084-B3D1-09A2F3E855BB}" dt="2023-09-22T20:20:31.138" v="226" actId="20577"/>
          <ac:spMkLst>
            <pc:docMk/>
            <pc:sldMk cId="0" sldId="264"/>
            <ac:spMk id="168" creationId="{00000000-0000-0000-0000-000000000000}"/>
          </ac:spMkLst>
        </pc:spChg>
        <pc:spChg chg="mod">
          <ac:chgData name="Uriah Glenn Whitaker" userId="S::ugw2@nau.edu::aa835224-697d-4432-aa6d-8e3fed6a16ff" providerId="AD" clId="Web-{5A2B5D97-D4DD-4084-B3D1-09A2F3E855BB}" dt="2023-09-22T20:14:22.842" v="101" actId="20577"/>
          <ac:spMkLst>
            <pc:docMk/>
            <pc:sldMk cId="0" sldId="264"/>
            <ac:spMk id="169" creationId="{00000000-0000-0000-0000-000000000000}"/>
          </ac:spMkLst>
        </pc:spChg>
      </pc:sldChg>
      <pc:sldChg chg="modSp">
        <pc:chgData name="Uriah Glenn Whitaker" userId="S::ugw2@nau.edu::aa835224-697d-4432-aa6d-8e3fed6a16ff" providerId="AD" clId="Web-{5A2B5D97-D4DD-4084-B3D1-09A2F3E855BB}" dt="2023-09-22T20:14:26.561" v="106" actId="20577"/>
        <pc:sldMkLst>
          <pc:docMk/>
          <pc:sldMk cId="0" sldId="265"/>
        </pc:sldMkLst>
        <pc:spChg chg="mod">
          <ac:chgData name="Uriah Glenn Whitaker" userId="S::ugw2@nau.edu::aa835224-697d-4432-aa6d-8e3fed6a16ff" providerId="AD" clId="Web-{5A2B5D97-D4DD-4084-B3D1-09A2F3E855BB}" dt="2023-09-22T20:14:26.561" v="106" actId="20577"/>
          <ac:spMkLst>
            <pc:docMk/>
            <pc:sldMk cId="0" sldId="265"/>
            <ac:spMk id="176" creationId="{00000000-0000-0000-0000-000000000000}"/>
          </ac:spMkLst>
        </pc:spChg>
      </pc:sldChg>
      <pc:sldChg chg="modSp">
        <pc:chgData name="Uriah Glenn Whitaker" userId="S::ugw2@nau.edu::aa835224-697d-4432-aa6d-8e3fed6a16ff" providerId="AD" clId="Web-{5A2B5D97-D4DD-4084-B3D1-09A2F3E855BB}" dt="2023-09-22T20:14:31.686" v="108" actId="20577"/>
        <pc:sldMkLst>
          <pc:docMk/>
          <pc:sldMk cId="0" sldId="266"/>
        </pc:sldMkLst>
        <pc:spChg chg="mod">
          <ac:chgData name="Uriah Glenn Whitaker" userId="S::ugw2@nau.edu::aa835224-697d-4432-aa6d-8e3fed6a16ff" providerId="AD" clId="Web-{5A2B5D97-D4DD-4084-B3D1-09A2F3E855BB}" dt="2023-09-22T20:14:31.686" v="108" actId="20577"/>
          <ac:spMkLst>
            <pc:docMk/>
            <pc:sldMk cId="0" sldId="266"/>
            <ac:spMk id="186" creationId="{00000000-0000-0000-0000-000000000000}"/>
          </ac:spMkLst>
        </pc:spChg>
      </pc:sldChg>
      <pc:sldChg chg="modSp">
        <pc:chgData name="Uriah Glenn Whitaker" userId="S::ugw2@nau.edu::aa835224-697d-4432-aa6d-8e3fed6a16ff" providerId="AD" clId="Web-{5A2B5D97-D4DD-4084-B3D1-09A2F3E855BB}" dt="2023-09-22T20:14:36.342" v="110" actId="20577"/>
        <pc:sldMkLst>
          <pc:docMk/>
          <pc:sldMk cId="0" sldId="267"/>
        </pc:sldMkLst>
        <pc:spChg chg="mod">
          <ac:chgData name="Uriah Glenn Whitaker" userId="S::ugw2@nau.edu::aa835224-697d-4432-aa6d-8e3fed6a16ff" providerId="AD" clId="Web-{5A2B5D97-D4DD-4084-B3D1-09A2F3E855BB}" dt="2023-09-22T20:14:36.342" v="110" actId="20577"/>
          <ac:spMkLst>
            <pc:docMk/>
            <pc:sldMk cId="0" sldId="267"/>
            <ac:spMk id="195" creationId="{00000000-0000-0000-0000-000000000000}"/>
          </ac:spMkLst>
        </pc:spChg>
      </pc:sldChg>
      <pc:sldChg chg="modSp">
        <pc:chgData name="Uriah Glenn Whitaker" userId="S::ugw2@nau.edu::aa835224-697d-4432-aa6d-8e3fed6a16ff" providerId="AD" clId="Web-{5A2B5D97-D4DD-4084-B3D1-09A2F3E855BB}" dt="2023-09-22T20:14:40.218" v="112" actId="20577"/>
        <pc:sldMkLst>
          <pc:docMk/>
          <pc:sldMk cId="0" sldId="268"/>
        </pc:sldMkLst>
        <pc:spChg chg="mod">
          <ac:chgData name="Uriah Glenn Whitaker" userId="S::ugw2@nau.edu::aa835224-697d-4432-aa6d-8e3fed6a16ff" providerId="AD" clId="Web-{5A2B5D97-D4DD-4084-B3D1-09A2F3E855BB}" dt="2023-09-22T20:14:40.218" v="112" actId="20577"/>
          <ac:spMkLst>
            <pc:docMk/>
            <pc:sldMk cId="0" sldId="268"/>
            <ac:spMk id="205" creationId="{00000000-0000-0000-0000-000000000000}"/>
          </ac:spMkLst>
        </pc:spChg>
      </pc:sldChg>
      <pc:sldChg chg="modSp">
        <pc:chgData name="Uriah Glenn Whitaker" userId="S::ugw2@nau.edu::aa835224-697d-4432-aa6d-8e3fed6a16ff" providerId="AD" clId="Web-{5A2B5D97-D4DD-4084-B3D1-09A2F3E855BB}" dt="2023-09-22T20:14:45.983" v="114" actId="20577"/>
        <pc:sldMkLst>
          <pc:docMk/>
          <pc:sldMk cId="0" sldId="269"/>
        </pc:sldMkLst>
        <pc:spChg chg="mod">
          <ac:chgData name="Uriah Glenn Whitaker" userId="S::ugw2@nau.edu::aa835224-697d-4432-aa6d-8e3fed6a16ff" providerId="AD" clId="Web-{5A2B5D97-D4DD-4084-B3D1-09A2F3E855BB}" dt="2023-09-22T20:14:45.983" v="114" actId="20577"/>
          <ac:spMkLst>
            <pc:docMk/>
            <pc:sldMk cId="0" sldId="269"/>
            <ac:spMk id="214" creationId="{00000000-0000-0000-0000-000000000000}"/>
          </ac:spMkLst>
        </pc:spChg>
      </pc:sldChg>
      <pc:sldChg chg="modSp">
        <pc:chgData name="Uriah Glenn Whitaker" userId="S::ugw2@nau.edu::aa835224-697d-4432-aa6d-8e3fed6a16ff" providerId="AD" clId="Web-{5A2B5D97-D4DD-4084-B3D1-09A2F3E855BB}" dt="2023-09-22T20:14:50.937" v="116" actId="20577"/>
        <pc:sldMkLst>
          <pc:docMk/>
          <pc:sldMk cId="0" sldId="270"/>
        </pc:sldMkLst>
        <pc:spChg chg="mod">
          <ac:chgData name="Uriah Glenn Whitaker" userId="S::ugw2@nau.edu::aa835224-697d-4432-aa6d-8e3fed6a16ff" providerId="AD" clId="Web-{5A2B5D97-D4DD-4084-B3D1-09A2F3E855BB}" dt="2023-09-22T20:14:50.937" v="116" actId="20577"/>
          <ac:spMkLst>
            <pc:docMk/>
            <pc:sldMk cId="0" sldId="270"/>
            <ac:spMk id="223" creationId="{00000000-0000-0000-0000-000000000000}"/>
          </ac:spMkLst>
        </pc:spChg>
      </pc:sldChg>
      <pc:sldChg chg="modSp">
        <pc:chgData name="Uriah Glenn Whitaker" userId="S::ugw2@nau.edu::aa835224-697d-4432-aa6d-8e3fed6a16ff" providerId="AD" clId="Web-{5A2B5D97-D4DD-4084-B3D1-09A2F3E855BB}" dt="2023-09-22T20:14:55.687" v="118" actId="20577"/>
        <pc:sldMkLst>
          <pc:docMk/>
          <pc:sldMk cId="0" sldId="271"/>
        </pc:sldMkLst>
        <pc:spChg chg="mod">
          <ac:chgData name="Uriah Glenn Whitaker" userId="S::ugw2@nau.edu::aa835224-697d-4432-aa6d-8e3fed6a16ff" providerId="AD" clId="Web-{5A2B5D97-D4DD-4084-B3D1-09A2F3E855BB}" dt="2023-09-22T20:14:55.687" v="118" actId="20577"/>
          <ac:spMkLst>
            <pc:docMk/>
            <pc:sldMk cId="0" sldId="271"/>
            <ac:spMk id="229" creationId="{00000000-0000-0000-0000-000000000000}"/>
          </ac:spMkLst>
        </pc:spChg>
      </pc:sldChg>
      <pc:sldChg chg="modSp">
        <pc:chgData name="Uriah Glenn Whitaker" userId="S::ugw2@nau.edu::aa835224-697d-4432-aa6d-8e3fed6a16ff" providerId="AD" clId="Web-{5A2B5D97-D4DD-4084-B3D1-09A2F3E855BB}" dt="2023-09-22T20:14:59.687" v="120" actId="20577"/>
        <pc:sldMkLst>
          <pc:docMk/>
          <pc:sldMk cId="0" sldId="272"/>
        </pc:sldMkLst>
        <pc:spChg chg="mod">
          <ac:chgData name="Uriah Glenn Whitaker" userId="S::ugw2@nau.edu::aa835224-697d-4432-aa6d-8e3fed6a16ff" providerId="AD" clId="Web-{5A2B5D97-D4DD-4084-B3D1-09A2F3E855BB}" dt="2023-09-22T20:14:59.687" v="120" actId="20577"/>
          <ac:spMkLst>
            <pc:docMk/>
            <pc:sldMk cId="0" sldId="272"/>
            <ac:spMk id="239" creationId="{00000000-0000-0000-0000-000000000000}"/>
          </ac:spMkLst>
        </pc:spChg>
      </pc:sldChg>
      <pc:sldChg chg="modSp">
        <pc:chgData name="Uriah Glenn Whitaker" userId="S::ugw2@nau.edu::aa835224-697d-4432-aa6d-8e3fed6a16ff" providerId="AD" clId="Web-{5A2B5D97-D4DD-4084-B3D1-09A2F3E855BB}" dt="2023-09-22T20:30:09.004" v="251" actId="20577"/>
        <pc:sldMkLst>
          <pc:docMk/>
          <pc:sldMk cId="0" sldId="274"/>
        </pc:sldMkLst>
        <pc:spChg chg="mod">
          <ac:chgData name="Uriah Glenn Whitaker" userId="S::ugw2@nau.edu::aa835224-697d-4432-aa6d-8e3fed6a16ff" providerId="AD" clId="Web-{5A2B5D97-D4DD-4084-B3D1-09A2F3E855BB}" dt="2023-09-22T20:30:09.004" v="251" actId="20577"/>
          <ac:spMkLst>
            <pc:docMk/>
            <pc:sldMk cId="0" sldId="274"/>
            <ac:spMk id="257" creationId="{00000000-0000-0000-0000-000000000000}"/>
          </ac:spMkLst>
        </pc:spChg>
      </pc:sldChg>
      <pc:sldChg chg="modSp">
        <pc:chgData name="Uriah Glenn Whitaker" userId="S::ugw2@nau.edu::aa835224-697d-4432-aa6d-8e3fed6a16ff" providerId="AD" clId="Web-{5A2B5D97-D4DD-4084-B3D1-09A2F3E855BB}" dt="2023-09-22T20:17:54.756" v="186" actId="20577"/>
        <pc:sldMkLst>
          <pc:docMk/>
          <pc:sldMk cId="0" sldId="275"/>
        </pc:sldMkLst>
        <pc:spChg chg="mod">
          <ac:chgData name="Uriah Glenn Whitaker" userId="S::ugw2@nau.edu::aa835224-697d-4432-aa6d-8e3fed6a16ff" providerId="AD" clId="Web-{5A2B5D97-D4DD-4084-B3D1-09A2F3E855BB}" dt="2023-09-22T20:17:54.756" v="186" actId="20577"/>
          <ac:spMkLst>
            <pc:docMk/>
            <pc:sldMk cId="0" sldId="275"/>
            <ac:spMk id="263" creationId="{00000000-0000-0000-0000-000000000000}"/>
          </ac:spMkLst>
        </pc:spChg>
      </pc:sldChg>
      <pc:sldChg chg="addSp modSp new">
        <pc:chgData name="Uriah Glenn Whitaker" userId="S::ugw2@nau.edu::aa835224-697d-4432-aa6d-8e3fed6a16ff" providerId="AD" clId="Web-{5A2B5D97-D4DD-4084-B3D1-09A2F3E855BB}" dt="2023-09-22T20:18:13.320" v="194" actId="20577"/>
        <pc:sldMkLst>
          <pc:docMk/>
          <pc:sldMk cId="2050800016" sldId="276"/>
        </pc:sldMkLst>
        <pc:spChg chg="mod">
          <ac:chgData name="Uriah Glenn Whitaker" userId="S::ugw2@nau.edu::aa835224-697d-4432-aa6d-8e3fed6a16ff" providerId="AD" clId="Web-{5A2B5D97-D4DD-4084-B3D1-09A2F3E855BB}" dt="2023-09-22T20:11:42.570" v="77" actId="14100"/>
          <ac:spMkLst>
            <pc:docMk/>
            <pc:sldMk cId="2050800016" sldId="276"/>
            <ac:spMk id="2" creationId="{F08D05E3-D95C-01EF-CD09-FC6E39E9B6FC}"/>
          </ac:spMkLst>
        </pc:spChg>
        <pc:spChg chg="mod">
          <ac:chgData name="Uriah Glenn Whitaker" userId="S::ugw2@nau.edu::aa835224-697d-4432-aa6d-8e3fed6a16ff" providerId="AD" clId="Web-{5A2B5D97-D4DD-4084-B3D1-09A2F3E855BB}" dt="2023-09-22T20:18:13.320" v="194" actId="20577"/>
          <ac:spMkLst>
            <pc:docMk/>
            <pc:sldMk cId="2050800016" sldId="276"/>
            <ac:spMk id="3" creationId="{25165E13-5B56-68F8-723C-F29052D90CFB}"/>
          </ac:spMkLst>
        </pc:spChg>
        <pc:spChg chg="add mod">
          <ac:chgData name="Uriah Glenn Whitaker" userId="S::ugw2@nau.edu::aa835224-697d-4432-aa6d-8e3fed6a16ff" providerId="AD" clId="Web-{5A2B5D97-D4DD-4084-B3D1-09A2F3E855BB}" dt="2023-09-22T20:14:13.248" v="97" actId="20577"/>
          <ac:spMkLst>
            <pc:docMk/>
            <pc:sldMk cId="2050800016" sldId="276"/>
            <ac:spMk id="5" creationId="{E903CB6A-765E-9E22-F759-A3E4D96F5955}"/>
          </ac:spMkLst>
        </pc:spChg>
      </pc:sldChg>
    </pc:docChg>
  </pc:docChgLst>
  <pc:docChgLst>
    <pc:chgData name="Lorenz F Vios" userId="S::lfv34@nau.edu::dae930ff-9785-4bab-8702-4ca1eb1ead8a" providerId="AD" clId="Web-{3562FDBA-3BFF-4615-9E09-9FA86EA2E512}"/>
    <pc:docChg chg="modSld">
      <pc:chgData name="Lorenz F Vios" userId="S::lfv34@nau.edu::dae930ff-9785-4bab-8702-4ca1eb1ead8a" providerId="AD" clId="Web-{3562FDBA-3BFF-4615-9E09-9FA86EA2E512}" dt="2023-09-22T20:30:21.282" v="17" actId="20577"/>
      <pc:docMkLst>
        <pc:docMk/>
      </pc:docMkLst>
      <pc:sldChg chg="modSp">
        <pc:chgData name="Lorenz F Vios" userId="S::lfv34@nau.edu::dae930ff-9785-4bab-8702-4ca1eb1ead8a" providerId="AD" clId="Web-{3562FDBA-3BFF-4615-9E09-9FA86EA2E512}" dt="2023-09-22T20:30:21.282" v="17" actId="20577"/>
        <pc:sldMkLst>
          <pc:docMk/>
          <pc:sldMk cId="0" sldId="264"/>
        </pc:sldMkLst>
        <pc:spChg chg="mod">
          <ac:chgData name="Lorenz F Vios" userId="S::lfv34@nau.edu::dae930ff-9785-4bab-8702-4ca1eb1ead8a" providerId="AD" clId="Web-{3562FDBA-3BFF-4615-9E09-9FA86EA2E512}" dt="2023-09-22T20:30:21.282" v="17" actId="20577"/>
          <ac:spMkLst>
            <pc:docMk/>
            <pc:sldMk cId="0" sldId="264"/>
            <ac:spMk id="168" creationId="{00000000-0000-0000-0000-000000000000}"/>
          </ac:spMkLst>
        </pc:spChg>
      </pc:sldChg>
    </pc:docChg>
  </pc:docChgLst>
  <pc:docChgLst>
    <pc:chgData name="Christopher Ryan Mason" userId="S::crm657@nau.edu::3b656d10-876f-4590-a77a-50c66fe6282a" providerId="AD" clId="Web-{BF4A1F11-4896-46F2-A027-D4023A8A4448}"/>
    <pc:docChg chg="modSld sldOrd">
      <pc:chgData name="Christopher Ryan Mason" userId="S::crm657@nau.edu::3b656d10-876f-4590-a77a-50c66fe6282a" providerId="AD" clId="Web-{BF4A1F11-4896-46F2-A027-D4023A8A4448}" dt="2023-09-22T21:01:27.054" v="365" actId="20577"/>
      <pc:docMkLst>
        <pc:docMk/>
      </pc:docMkLst>
      <pc:sldChg chg="ord">
        <pc:chgData name="Christopher Ryan Mason" userId="S::crm657@nau.edu::3b656d10-876f-4590-a77a-50c66fe6282a" providerId="AD" clId="Web-{BF4A1F11-4896-46F2-A027-D4023A8A4448}" dt="2023-09-22T20:37:55.335" v="0"/>
        <pc:sldMkLst>
          <pc:docMk/>
          <pc:sldMk cId="0" sldId="257"/>
        </pc:sldMkLst>
      </pc:sldChg>
      <pc:sldChg chg="modSp">
        <pc:chgData name="Christopher Ryan Mason" userId="S::crm657@nau.edu::3b656d10-876f-4590-a77a-50c66fe6282a" providerId="AD" clId="Web-{BF4A1F11-4896-46F2-A027-D4023A8A4448}" dt="2023-09-22T20:52:37.333" v="296" actId="20577"/>
        <pc:sldMkLst>
          <pc:docMk/>
          <pc:sldMk cId="0" sldId="259"/>
        </pc:sldMkLst>
        <pc:spChg chg="mod">
          <ac:chgData name="Christopher Ryan Mason" userId="S::crm657@nau.edu::3b656d10-876f-4590-a77a-50c66fe6282a" providerId="AD" clId="Web-{BF4A1F11-4896-46F2-A027-D4023A8A4448}" dt="2023-09-22T20:52:37.333" v="296" actId="20577"/>
          <ac:spMkLst>
            <pc:docMk/>
            <pc:sldMk cId="0" sldId="259"/>
            <ac:spMk id="120" creationId="{00000000-0000-0000-0000-000000000000}"/>
          </ac:spMkLst>
        </pc:spChg>
      </pc:sldChg>
      <pc:sldChg chg="addSp delSp modSp ord">
        <pc:chgData name="Christopher Ryan Mason" userId="S::crm657@nau.edu::3b656d10-876f-4590-a77a-50c66fe6282a" providerId="AD" clId="Web-{BF4A1F11-4896-46F2-A027-D4023A8A4448}" dt="2023-09-22T21:01:27.054" v="365" actId="20577"/>
        <pc:sldMkLst>
          <pc:docMk/>
          <pc:sldMk cId="0" sldId="263"/>
        </pc:sldMkLst>
        <pc:spChg chg="mod">
          <ac:chgData name="Christopher Ryan Mason" userId="S::crm657@nau.edu::3b656d10-876f-4590-a77a-50c66fe6282a" providerId="AD" clId="Web-{BF4A1F11-4896-46F2-A027-D4023A8A4448}" dt="2023-09-22T20:48:25.856" v="229" actId="14100"/>
          <ac:spMkLst>
            <pc:docMk/>
            <pc:sldMk cId="0" sldId="263"/>
            <ac:spMk id="158" creationId="{00000000-0000-0000-0000-000000000000}"/>
          </ac:spMkLst>
        </pc:spChg>
        <pc:spChg chg="mod">
          <ac:chgData name="Christopher Ryan Mason" userId="S::crm657@nau.edu::3b656d10-876f-4590-a77a-50c66fe6282a" providerId="AD" clId="Web-{BF4A1F11-4896-46F2-A027-D4023A8A4448}" dt="2023-09-22T21:01:27.054" v="365" actId="20577"/>
          <ac:spMkLst>
            <pc:docMk/>
            <pc:sldMk cId="0" sldId="263"/>
            <ac:spMk id="159" creationId="{00000000-0000-0000-0000-000000000000}"/>
          </ac:spMkLst>
        </pc:spChg>
        <pc:spChg chg="add del mod">
          <ac:chgData name="Christopher Ryan Mason" userId="S::crm657@nau.edu::3b656d10-876f-4590-a77a-50c66fe6282a" providerId="AD" clId="Web-{BF4A1F11-4896-46F2-A027-D4023A8A4448}" dt="2023-09-22T20:59:32.503" v="326"/>
          <ac:spMkLst>
            <pc:docMk/>
            <pc:sldMk cId="0" sldId="263"/>
            <ac:spMk id="160" creationId="{00000000-0000-0000-0000-000000000000}"/>
          </ac:spMkLst>
        </pc:spChg>
      </pc:sldChg>
      <pc:sldChg chg="modSp">
        <pc:chgData name="Christopher Ryan Mason" userId="S::crm657@nau.edu::3b656d10-876f-4590-a77a-50c66fe6282a" providerId="AD" clId="Web-{BF4A1F11-4896-46F2-A027-D4023A8A4448}" dt="2023-09-22T20:56:21.653" v="317" actId="20577"/>
        <pc:sldMkLst>
          <pc:docMk/>
          <pc:sldMk cId="0" sldId="267"/>
        </pc:sldMkLst>
        <pc:spChg chg="mod">
          <ac:chgData name="Christopher Ryan Mason" userId="S::crm657@nau.edu::3b656d10-876f-4590-a77a-50c66fe6282a" providerId="AD" clId="Web-{BF4A1F11-4896-46F2-A027-D4023A8A4448}" dt="2023-09-22T20:56:21.653" v="317" actId="20577"/>
          <ac:spMkLst>
            <pc:docMk/>
            <pc:sldMk cId="0" sldId="267"/>
            <ac:spMk id="196" creationId="{00000000-0000-0000-0000-000000000000}"/>
          </ac:spMkLst>
        </pc:spChg>
      </pc:sldChg>
      <pc:sldChg chg="modSp">
        <pc:chgData name="Christopher Ryan Mason" userId="S::crm657@nau.edu::3b656d10-876f-4590-a77a-50c66fe6282a" providerId="AD" clId="Web-{BF4A1F11-4896-46F2-A027-D4023A8A4448}" dt="2023-09-22T20:54:55.728" v="315" actId="20577"/>
        <pc:sldMkLst>
          <pc:docMk/>
          <pc:sldMk cId="0" sldId="274"/>
        </pc:sldMkLst>
        <pc:spChg chg="mod">
          <ac:chgData name="Christopher Ryan Mason" userId="S::crm657@nau.edu::3b656d10-876f-4590-a77a-50c66fe6282a" providerId="AD" clId="Web-{BF4A1F11-4896-46F2-A027-D4023A8A4448}" dt="2023-09-22T20:54:55.728" v="315" actId="20577"/>
          <ac:spMkLst>
            <pc:docMk/>
            <pc:sldMk cId="0" sldId="274"/>
            <ac:spMk id="2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Top 3 ranked technical requirements were decrease lap time, increase average contact patch, and lowweight. These requirements reflect the client and stakeholder’s needs to win races. </a:t>
            </a:r>
            <a:endParaRPr/>
          </a:p>
        </p:txBody>
      </p:sp>
      <p:sp>
        <p:nvSpPr>
          <p:cNvPr id="173" name="Google Shape;173;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Top 3 ranked technical requirements were decrease lap time, increase average contact patch, and lowweight. These requirements reflect the client and stakeholder’s needs to win races. </a:t>
            </a:r>
            <a:endParaRPr/>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0" name="Google Shape;20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5447d37c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45447d37c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45447d37c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f4db29c9a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27f4db29c9a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27f4db29c9a_3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aa1ff615e3910b5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7aa1ff615e3910b5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7aa1ff615e3910b5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57a603a1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457a603a1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457a603a1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57a603a1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457a603a1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457a603a1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61369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0c376c42a_5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80c376c42a_5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80c376c42a_5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028be6938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8028be6938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8028be6938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Primary: independent rally racing teams, main design team, main contractor of the machine/manufacturing shop, investment teams</a:t>
            </a:r>
            <a:endParaRPr/>
          </a:p>
          <a:p>
            <a:pPr marL="0" lvl="0" indent="0" algn="l" rtl="0">
              <a:spcBef>
                <a:spcPts val="0"/>
              </a:spcBef>
              <a:spcAft>
                <a:spcPts val="0"/>
              </a:spcAft>
              <a:buNone/>
            </a:pPr>
            <a:r>
              <a:rPr lang="en-US"/>
              <a:t>Supporting: manufacturing team, rally team crew</a:t>
            </a:r>
            <a:endParaRPr/>
          </a:p>
          <a:p>
            <a:pPr marL="0" lvl="0" indent="0" algn="l" rtl="0">
              <a:spcBef>
                <a:spcPts val="0"/>
              </a:spcBef>
              <a:spcAft>
                <a:spcPts val="0"/>
              </a:spcAft>
              <a:buNone/>
            </a:pPr>
            <a:r>
              <a:rPr lang="en-US"/>
              <a:t>Tertiary: rally association</a:t>
            </a:r>
            <a:endParaRPr/>
          </a:p>
          <a:p>
            <a:pPr marL="0" lvl="0" indent="0" algn="l" rtl="0">
              <a:spcBef>
                <a:spcPts val="0"/>
              </a:spcBef>
              <a:spcAft>
                <a:spcPts val="0"/>
              </a:spcAft>
              <a:buNone/>
            </a:pPr>
            <a:r>
              <a:rPr lang="en-US"/>
              <a:t>Extended: material suppliers of 1 metal/electronics, audience</a:t>
            </a:r>
            <a:endParaRPr/>
          </a:p>
        </p:txBody>
      </p:sp>
      <p:sp>
        <p:nvSpPr>
          <p:cNvPr id="155" name="Google Shape;155;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366"/>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66"/>
              </a:buClr>
              <a:buSzPts val="2400"/>
              <a:buNone/>
              <a:defRPr sz="2400"/>
            </a:lvl1pPr>
            <a:lvl2pPr lvl="1" algn="ctr">
              <a:lnSpc>
                <a:spcPct val="90000"/>
              </a:lnSpc>
              <a:spcBef>
                <a:spcPts val="500"/>
              </a:spcBef>
              <a:spcAft>
                <a:spcPts val="0"/>
              </a:spcAft>
              <a:buClr>
                <a:srgbClr val="003366"/>
              </a:buClr>
              <a:buSzPts val="2000"/>
              <a:buNone/>
              <a:defRPr sz="2000"/>
            </a:lvl2pPr>
            <a:lvl3pPr lvl="2" algn="ctr">
              <a:lnSpc>
                <a:spcPct val="90000"/>
              </a:lnSpc>
              <a:spcBef>
                <a:spcPts val="500"/>
              </a:spcBef>
              <a:spcAft>
                <a:spcPts val="0"/>
              </a:spcAft>
              <a:buClr>
                <a:srgbClr val="003366"/>
              </a:buClr>
              <a:buSzPts val="1800"/>
              <a:buNone/>
              <a:defRPr sz="1800"/>
            </a:lvl3pPr>
            <a:lvl4pPr lvl="3" algn="ctr">
              <a:lnSpc>
                <a:spcPct val="90000"/>
              </a:lnSpc>
              <a:spcBef>
                <a:spcPts val="500"/>
              </a:spcBef>
              <a:spcAft>
                <a:spcPts val="0"/>
              </a:spcAft>
              <a:buClr>
                <a:srgbClr val="003366"/>
              </a:buClr>
              <a:buSzPts val="1600"/>
              <a:buNone/>
              <a:defRPr sz="1600"/>
            </a:lvl4pPr>
            <a:lvl5pPr lvl="4" algn="ctr">
              <a:lnSpc>
                <a:spcPct val="90000"/>
              </a:lnSpc>
              <a:spcBef>
                <a:spcPts val="500"/>
              </a:spcBef>
              <a:spcAft>
                <a:spcPts val="0"/>
              </a:spcAft>
              <a:buClr>
                <a:srgbClr val="00336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4"/>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25"/>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66"/>
              </a:buClr>
              <a:buSzPts val="3200"/>
              <a:buChar char="•"/>
              <a:defRPr sz="3200"/>
            </a:lvl1pPr>
            <a:lvl2pPr marL="914400" lvl="1" indent="-406400" algn="l">
              <a:lnSpc>
                <a:spcPct val="90000"/>
              </a:lnSpc>
              <a:spcBef>
                <a:spcPts val="500"/>
              </a:spcBef>
              <a:spcAft>
                <a:spcPts val="0"/>
              </a:spcAft>
              <a:buClr>
                <a:srgbClr val="003366"/>
              </a:buClr>
              <a:buSzPts val="2800"/>
              <a:buChar char="•"/>
              <a:defRPr sz="2800"/>
            </a:lvl2pPr>
            <a:lvl3pPr marL="1371600" lvl="2" indent="-381000" algn="l">
              <a:lnSpc>
                <a:spcPct val="90000"/>
              </a:lnSpc>
              <a:spcBef>
                <a:spcPts val="500"/>
              </a:spcBef>
              <a:spcAft>
                <a:spcPts val="0"/>
              </a:spcAft>
              <a:buClr>
                <a:srgbClr val="003366"/>
              </a:buClr>
              <a:buSzPts val="2400"/>
              <a:buChar char="•"/>
              <a:defRPr sz="2400"/>
            </a:lvl3pPr>
            <a:lvl4pPr marL="1828800" lvl="3" indent="-355600" algn="l">
              <a:lnSpc>
                <a:spcPct val="90000"/>
              </a:lnSpc>
              <a:spcBef>
                <a:spcPts val="500"/>
              </a:spcBef>
              <a:spcAft>
                <a:spcPts val="0"/>
              </a:spcAft>
              <a:buClr>
                <a:srgbClr val="003366"/>
              </a:buClr>
              <a:buSzPts val="2000"/>
              <a:buChar char="•"/>
              <a:defRPr sz="2000"/>
            </a:lvl4pPr>
            <a:lvl5pPr marL="2286000" lvl="4" indent="-355600" algn="l">
              <a:lnSpc>
                <a:spcPct val="90000"/>
              </a:lnSpc>
              <a:spcBef>
                <a:spcPts val="500"/>
              </a:spcBef>
              <a:spcAft>
                <a:spcPts val="0"/>
              </a:spcAft>
              <a:buClr>
                <a:srgbClr val="0033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1"/>
          <p:cNvSpPr>
            <a:spLocks noGrp="1"/>
          </p:cNvSpPr>
          <p:nvPr>
            <p:ph type="pic" idx="2"/>
          </p:nvPr>
        </p:nvSpPr>
        <p:spPr>
          <a:xfrm>
            <a:off x="5183188" y="987425"/>
            <a:ext cx="6172200" cy="4873625"/>
          </a:xfrm>
          <a:prstGeom prst="rect">
            <a:avLst/>
          </a:prstGeom>
          <a:noFill/>
          <a:ln>
            <a:noFill/>
          </a:ln>
        </p:spPr>
      </p:sp>
      <p:sp>
        <p:nvSpPr>
          <p:cNvPr id="67" name="Google Shape;67;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366"/>
              </a:buClr>
              <a:buSzPts val="5000"/>
              <a:buFont typeface="Arial"/>
              <a:buNone/>
              <a:defRPr sz="5000" b="1" i="0" u="none" strike="noStrike" cap="none">
                <a:solidFill>
                  <a:srgbClr val="00336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66"/>
              </a:buClr>
              <a:buSzPts val="2800"/>
              <a:buFont typeface="Arial"/>
              <a:buChar char="•"/>
              <a:defRPr sz="2800" b="1" i="0" u="none" strike="noStrike" cap="none">
                <a:solidFill>
                  <a:srgbClr val="003366"/>
                </a:solidFill>
                <a:latin typeface="Arial"/>
                <a:ea typeface="Arial"/>
                <a:cs typeface="Arial"/>
                <a:sym typeface="Arial"/>
              </a:defRPr>
            </a:lvl1pPr>
            <a:lvl2pPr marL="914400" marR="0" lvl="1" indent="-381000" algn="l" rtl="0">
              <a:lnSpc>
                <a:spcPct val="90000"/>
              </a:lnSpc>
              <a:spcBef>
                <a:spcPts val="500"/>
              </a:spcBef>
              <a:spcAft>
                <a:spcPts val="0"/>
              </a:spcAft>
              <a:buClr>
                <a:srgbClr val="003366"/>
              </a:buClr>
              <a:buSzPts val="2400"/>
              <a:buFont typeface="Arial"/>
              <a:buChar char="•"/>
              <a:defRPr sz="2400" b="0" i="0" u="none" strike="noStrike" cap="none">
                <a:solidFill>
                  <a:srgbClr val="003366"/>
                </a:solidFill>
                <a:latin typeface="Arial"/>
                <a:ea typeface="Arial"/>
                <a:cs typeface="Arial"/>
                <a:sym typeface="Arial"/>
              </a:defRPr>
            </a:lvl2pPr>
            <a:lvl3pPr marL="1371600" marR="0" lvl="2" indent="-355600" algn="l" rtl="0">
              <a:lnSpc>
                <a:spcPct val="90000"/>
              </a:lnSpc>
              <a:spcBef>
                <a:spcPts val="500"/>
              </a:spcBef>
              <a:spcAft>
                <a:spcPts val="0"/>
              </a:spcAft>
              <a:buClr>
                <a:srgbClr val="003366"/>
              </a:buClr>
              <a:buSzPts val="2000"/>
              <a:buFont typeface="Arial"/>
              <a:buChar char="•"/>
              <a:defRPr sz="2000" b="0" i="0" u="none" strike="noStrike" cap="none">
                <a:solidFill>
                  <a:srgbClr val="003366"/>
                </a:solidFill>
                <a:latin typeface="Arial"/>
                <a:ea typeface="Arial"/>
                <a:cs typeface="Arial"/>
                <a:sym typeface="Arial"/>
              </a:defRPr>
            </a:lvl3pPr>
            <a:lvl4pPr marL="1828800" marR="0" lvl="3"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4pPr>
            <a:lvl5pPr marL="2286000" marR="0" lvl="4"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016/0196-8904(92)90141-i" TargetMode="External"/><Relationship Id="rId3" Type="http://schemas.openxmlformats.org/officeDocument/2006/relationships/hyperlink" Target="http://www.ameacademy.com/pdf/boeing/Boeing-777-FCOM.pdf" TargetMode="External"/><Relationship Id="rId7" Type="http://schemas.openxmlformats.org/officeDocument/2006/relationships/hyperlink" Target="https://doi.org/10.1115/1.325061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tec-science.com/thermodynamics/temperature/richmanns-law-of-final-temperature-of-mixtures-mixing-fluids/" TargetMode="External"/><Relationship Id="rId5" Type="http://schemas.openxmlformats.org/officeDocument/2006/relationships/hyperlink" Target="http://www.udemy.com/" TargetMode="External"/><Relationship Id="rId4" Type="http://schemas.openxmlformats.org/officeDocument/2006/relationships/hyperlink" Target="https://doi.org/10.1016/s0142-727x(01)00129-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16/j.est.2019.10078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1754365" y="699691"/>
            <a:ext cx="10443588" cy="9826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366"/>
              </a:buClr>
              <a:buSzPts val="6200"/>
              <a:buFont typeface="Arial"/>
              <a:buNone/>
            </a:pPr>
            <a:r>
              <a:rPr lang="en-US" sz="6200"/>
              <a:t>Heat Exchanger</a:t>
            </a:r>
            <a:endParaRPr sz="6200"/>
          </a:p>
        </p:txBody>
      </p:sp>
      <p:sp>
        <p:nvSpPr>
          <p:cNvPr id="88" name="Google Shape;88;p1"/>
          <p:cNvSpPr txBox="1">
            <a:spLocks noGrp="1"/>
          </p:cNvSpPr>
          <p:nvPr>
            <p:ph type="subTitle" idx="1"/>
          </p:nvPr>
        </p:nvSpPr>
        <p:spPr>
          <a:xfrm>
            <a:off x="1754375" y="1682350"/>
            <a:ext cx="5546400" cy="401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3366"/>
              </a:buClr>
              <a:buSzPts val="2800"/>
              <a:buNone/>
            </a:pPr>
            <a:r>
              <a:rPr lang="en-US" sz="2800">
                <a:latin typeface="Arial"/>
                <a:ea typeface="Arial"/>
                <a:cs typeface="Arial"/>
                <a:sym typeface="Arial"/>
              </a:rPr>
              <a:t>for </a:t>
            </a:r>
            <a:r>
              <a:rPr lang="en-US" sz="2800"/>
              <a:t>Demonstrator</a:t>
            </a:r>
            <a:endParaRPr sz="2800"/>
          </a:p>
          <a:p>
            <a:pPr marL="0" lvl="0" indent="0" algn="l" rtl="0">
              <a:lnSpc>
                <a:spcPct val="90000"/>
              </a:lnSpc>
              <a:spcBef>
                <a:spcPts val="1000"/>
              </a:spcBef>
              <a:spcAft>
                <a:spcPts val="0"/>
              </a:spcAft>
              <a:buClr>
                <a:srgbClr val="003366"/>
              </a:buClr>
              <a:buSzPts val="2000"/>
              <a:buNone/>
            </a:pPr>
            <a:r>
              <a:rPr lang="en-US" sz="2000">
                <a:latin typeface="Arial"/>
                <a:ea typeface="Arial"/>
                <a:cs typeface="Arial"/>
                <a:sym typeface="Arial"/>
              </a:rPr>
              <a:t>ME</a:t>
            </a:r>
            <a:r>
              <a:rPr lang="en-US" sz="2000"/>
              <a:t>476C</a:t>
            </a:r>
            <a:endParaRPr/>
          </a:p>
          <a:p>
            <a:pPr marL="0" lvl="0" indent="0" algn="l" rtl="0">
              <a:lnSpc>
                <a:spcPct val="90000"/>
              </a:lnSpc>
              <a:spcBef>
                <a:spcPts val="1000"/>
              </a:spcBef>
              <a:spcAft>
                <a:spcPts val="0"/>
              </a:spcAft>
              <a:buClr>
                <a:srgbClr val="003366"/>
              </a:buClr>
              <a:buSzPts val="2000"/>
              <a:buNone/>
            </a:pPr>
            <a:r>
              <a:rPr lang="en-US" sz="2000"/>
              <a:t>9</a:t>
            </a:r>
            <a:r>
              <a:rPr lang="en-US" sz="2000">
                <a:latin typeface="Arial"/>
                <a:ea typeface="Arial"/>
                <a:cs typeface="Arial"/>
                <a:sym typeface="Arial"/>
              </a:rPr>
              <a:t>-19-23</a:t>
            </a:r>
            <a:endParaRPr/>
          </a:p>
          <a:p>
            <a:pPr marL="0" lvl="0" indent="0" algn="l" rtl="0">
              <a:lnSpc>
                <a:spcPct val="90000"/>
              </a:lnSpc>
              <a:spcBef>
                <a:spcPts val="1000"/>
              </a:spcBef>
              <a:spcAft>
                <a:spcPts val="0"/>
              </a:spcAft>
              <a:buClr>
                <a:srgbClr val="003366"/>
              </a:buClr>
              <a:buSzPts val="2000"/>
              <a:buNone/>
            </a:pPr>
            <a:r>
              <a:rPr lang="en-US" sz="1900"/>
              <a:t>Uriah Whitaker:Team Lead</a:t>
            </a:r>
            <a:endParaRPr sz="1900"/>
          </a:p>
          <a:p>
            <a:pPr marL="0" lvl="0" indent="0" algn="l" rtl="0">
              <a:lnSpc>
                <a:spcPct val="90000"/>
              </a:lnSpc>
              <a:spcBef>
                <a:spcPts val="1000"/>
              </a:spcBef>
              <a:spcAft>
                <a:spcPts val="0"/>
              </a:spcAft>
              <a:buClr>
                <a:srgbClr val="003366"/>
              </a:buClr>
              <a:buSzPts val="2000"/>
              <a:buNone/>
            </a:pPr>
            <a:r>
              <a:rPr lang="en-US" sz="1900">
                <a:latin typeface="Arial"/>
                <a:ea typeface="Arial"/>
                <a:cs typeface="Arial"/>
                <a:sym typeface="Arial"/>
              </a:rPr>
              <a:t>Dennis Decker:Manufacturing Engineer</a:t>
            </a:r>
            <a:endParaRPr sz="1900"/>
          </a:p>
          <a:p>
            <a:pPr marL="0" lvl="0" indent="0" algn="l" rtl="0">
              <a:lnSpc>
                <a:spcPct val="90000"/>
              </a:lnSpc>
              <a:spcBef>
                <a:spcPts val="1000"/>
              </a:spcBef>
              <a:spcAft>
                <a:spcPts val="0"/>
              </a:spcAft>
              <a:buClr>
                <a:srgbClr val="003366"/>
              </a:buClr>
              <a:buSzPts val="2000"/>
              <a:buNone/>
            </a:pPr>
            <a:r>
              <a:rPr lang="en-US" sz="1900"/>
              <a:t>Christopher Mason</a:t>
            </a:r>
            <a:r>
              <a:rPr lang="en-US" sz="1900">
                <a:latin typeface="Arial"/>
                <a:ea typeface="Arial"/>
                <a:cs typeface="Arial"/>
                <a:sym typeface="Arial"/>
              </a:rPr>
              <a:t>: Test En</a:t>
            </a:r>
            <a:r>
              <a:rPr lang="en-US" sz="1900"/>
              <a:t>gineer</a:t>
            </a:r>
            <a:endParaRPr sz="1900"/>
          </a:p>
          <a:p>
            <a:pPr marL="0" lvl="0" indent="0" algn="l" rtl="0">
              <a:lnSpc>
                <a:spcPct val="90000"/>
              </a:lnSpc>
              <a:spcBef>
                <a:spcPts val="1000"/>
              </a:spcBef>
              <a:spcAft>
                <a:spcPts val="0"/>
              </a:spcAft>
              <a:buClr>
                <a:srgbClr val="003366"/>
              </a:buClr>
              <a:buSzPts val="2000"/>
              <a:buNone/>
            </a:pPr>
            <a:r>
              <a:rPr lang="en-US" sz="1900"/>
              <a:t>Lorenz Vios</a:t>
            </a:r>
            <a:r>
              <a:rPr lang="en-US" sz="1900">
                <a:latin typeface="Arial"/>
                <a:ea typeface="Arial"/>
                <a:cs typeface="Arial"/>
                <a:sym typeface="Arial"/>
              </a:rPr>
              <a:t>:</a:t>
            </a:r>
            <a:r>
              <a:rPr lang="en-US" sz="1900"/>
              <a:t> CAD Engineer</a:t>
            </a:r>
            <a:endParaRPr sz="1900"/>
          </a:p>
          <a:p>
            <a:pPr marL="0" lvl="0" indent="0" algn="l" rtl="0">
              <a:lnSpc>
                <a:spcPct val="90000"/>
              </a:lnSpc>
              <a:spcBef>
                <a:spcPts val="1000"/>
              </a:spcBef>
              <a:spcAft>
                <a:spcPts val="0"/>
              </a:spcAft>
              <a:buClr>
                <a:srgbClr val="003366"/>
              </a:buClr>
              <a:buSzPts val="2000"/>
              <a:buNone/>
            </a:pPr>
            <a:endParaRPr sz="2000">
              <a:solidFill>
                <a:srgbClr val="FF0000"/>
              </a:solidFill>
              <a:latin typeface="Arial"/>
              <a:ea typeface="Arial"/>
              <a:cs typeface="Arial"/>
              <a:sym typeface="Arial"/>
            </a:endParaRPr>
          </a:p>
        </p:txBody>
      </p:sp>
      <p:sp>
        <p:nvSpPr>
          <p:cNvPr id="89" name="Google Shape;89;p1"/>
          <p:cNvSpPr/>
          <p:nvPr/>
        </p:nvSpPr>
        <p:spPr>
          <a:xfrm>
            <a:off x="0" y="0"/>
            <a:ext cx="1748414"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0" y="6390752"/>
            <a:ext cx="1748414" cy="467248"/>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a:stretch/>
        </p:blipFill>
        <p:spPr>
          <a:xfrm>
            <a:off x="271496" y="1252993"/>
            <a:ext cx="1207819" cy="857162"/>
          </a:xfrm>
          <a:prstGeom prst="rect">
            <a:avLst/>
          </a:prstGeom>
          <a:noFill/>
          <a:ln>
            <a:noFill/>
          </a:ln>
        </p:spPr>
      </p:pic>
      <p:pic>
        <p:nvPicPr>
          <p:cNvPr id="92" name="Google Shape;92;p1"/>
          <p:cNvPicPr preferRelativeResize="0"/>
          <p:nvPr/>
        </p:nvPicPr>
        <p:blipFill>
          <a:blip r:embed="rId4">
            <a:alphaModFix/>
          </a:blip>
          <a:stretch>
            <a:fillRect/>
          </a:stretch>
        </p:blipFill>
        <p:spPr>
          <a:xfrm>
            <a:off x="6477000" y="1786900"/>
            <a:ext cx="5715000" cy="381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814124" y="114500"/>
            <a:ext cx="9895800" cy="884100"/>
          </a:xfrm>
          <a:prstGeom prst="rect">
            <a:avLst/>
          </a:prstGeom>
          <a:noFill/>
          <a:ln>
            <a:noFill/>
          </a:ln>
        </p:spPr>
        <p:txBody>
          <a:bodyPr spcFirstLastPara="1" wrap="square" lIns="91425" tIns="45700" rIns="91425" bIns="45700" anchor="ctr" anchorCtr="0">
            <a:normAutofit/>
          </a:bodyPr>
          <a:lstStyle/>
          <a:p>
            <a:pPr>
              <a:buSzPts val="5000"/>
            </a:pPr>
            <a:r>
              <a:rPr lang="en-US"/>
              <a:t>Fluid Flow Lit Review</a:t>
            </a:r>
          </a:p>
        </p:txBody>
      </p:sp>
      <p:pic>
        <p:nvPicPr>
          <p:cNvPr id="167" name="Google Shape;167;p7"/>
          <p:cNvPicPr preferRelativeResize="0">
            <a:picLocks noGrp="1"/>
          </p:cNvPicPr>
          <p:nvPr>
            <p:ph type="body" idx="1"/>
          </p:nvPr>
        </p:nvPicPr>
        <p:blipFill rotWithShape="1">
          <a:blip r:embed="rId3">
            <a:alphaModFix/>
          </a:blip>
          <a:srcRect/>
          <a:stretch/>
        </p:blipFill>
        <p:spPr>
          <a:xfrm>
            <a:off x="3492495" y="6525611"/>
            <a:ext cx="5558700" cy="184500"/>
          </a:xfrm>
          <a:prstGeom prst="rect">
            <a:avLst/>
          </a:prstGeom>
          <a:noFill/>
          <a:ln>
            <a:noFill/>
          </a:ln>
        </p:spPr>
      </p:pic>
      <p:sp>
        <p:nvSpPr>
          <p:cNvPr id="168" name="Google Shape;168;p7"/>
          <p:cNvSpPr txBox="1"/>
          <p:nvPr/>
        </p:nvSpPr>
        <p:spPr>
          <a:xfrm>
            <a:off x="742250" y="796779"/>
            <a:ext cx="11059200" cy="32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Textbooks</a:t>
            </a:r>
          </a:p>
          <a:p>
            <a:pPr marL="285750" lvl="0" indent="-285750" algn="l" rtl="0">
              <a:spcBef>
                <a:spcPts val="0"/>
              </a:spcBef>
              <a:spcAft>
                <a:spcPts val="0"/>
              </a:spcAft>
              <a:buFont typeface="Arial" panose="020B0604020202020204" pitchFamily="34" charset="0"/>
              <a:buChar char="•"/>
            </a:pPr>
            <a:r>
              <a:rPr lang="en-US" b="1"/>
              <a:t>Fundamentals of Fluid Mechanics Ch 8 [11]</a:t>
            </a:r>
          </a:p>
          <a:p>
            <a:pPr marL="457200" lvl="0" indent="0" algn="l" rtl="0">
              <a:spcBef>
                <a:spcPts val="0"/>
              </a:spcBef>
              <a:spcAft>
                <a:spcPts val="0"/>
              </a:spcAft>
              <a:buNone/>
            </a:pPr>
            <a:r>
              <a:rPr lang="en-US"/>
              <a:t>- Chapter of fluid dynamics textbook concerned with head losses in pipes for many cases</a:t>
            </a:r>
          </a:p>
          <a:p>
            <a:pPr marL="285750" lvl="0" indent="-285750" algn="l" rtl="0">
              <a:lnSpc>
                <a:spcPct val="115000"/>
              </a:lnSpc>
              <a:spcBef>
                <a:spcPts val="0"/>
              </a:spcBef>
              <a:spcAft>
                <a:spcPts val="0"/>
              </a:spcAft>
              <a:buFont typeface="Arial" panose="020B0604020202020204" pitchFamily="34" charset="0"/>
              <a:buChar char="•"/>
            </a:pPr>
            <a:r>
              <a:rPr lang="en-US" b="1">
                <a:solidFill>
                  <a:schemeClr val="dk1"/>
                </a:solidFill>
                <a:highlight>
                  <a:schemeClr val="lt1"/>
                </a:highlight>
              </a:rPr>
              <a:t>DOE Fundamentals Handbook: Heat Transfer, Thermodynamics, and Fluid Flow [17]</a:t>
            </a:r>
            <a:endParaRPr lang="en-US" b="1">
              <a:solidFill>
                <a:schemeClr val="dk1"/>
              </a:solidFill>
              <a:highlight>
                <a:srgbClr val="FFFFFF"/>
              </a:highlight>
            </a:endParaRPr>
          </a:p>
          <a:p>
            <a:pPr marL="457200" lvl="0" indent="0" algn="l" rtl="0">
              <a:lnSpc>
                <a:spcPct val="115000"/>
              </a:lnSpc>
              <a:spcBef>
                <a:spcPts val="0"/>
              </a:spcBef>
              <a:spcAft>
                <a:spcPts val="0"/>
              </a:spcAft>
              <a:buNone/>
            </a:pPr>
            <a:r>
              <a:rPr lang="en-US">
                <a:solidFill>
                  <a:schemeClr val="dk1"/>
                </a:solidFill>
                <a:highlight>
                  <a:schemeClr val="lt1"/>
                </a:highlight>
              </a:rPr>
              <a:t>- The chapter on heat exchangers discusses the advantages of counter flow over parallel flow such as lower thermal stresses and uniform heat transfer across the heat exchanger.</a:t>
            </a:r>
            <a:endParaRPr lang="en-US" b="1">
              <a:solidFill>
                <a:schemeClr val="dk1"/>
              </a:solidFill>
            </a:endParaRPr>
          </a:p>
          <a:p>
            <a:pPr marL="0" lvl="0" indent="0" algn="l" rtl="0">
              <a:spcBef>
                <a:spcPts val="0"/>
              </a:spcBef>
              <a:spcAft>
                <a:spcPts val="0"/>
              </a:spcAft>
              <a:buNone/>
            </a:pPr>
            <a:r>
              <a:rPr lang="en-US" sz="1800" b="1"/>
              <a:t>Papers</a:t>
            </a:r>
          </a:p>
          <a:p>
            <a:pPr marL="285750" lvl="0" indent="-285750" algn="l" rtl="0">
              <a:spcBef>
                <a:spcPts val="0"/>
              </a:spcBef>
              <a:spcAft>
                <a:spcPts val="0"/>
              </a:spcAft>
              <a:buFont typeface="Arial" panose="020B0604020202020204" pitchFamily="34" charset="0"/>
              <a:buChar char="•"/>
            </a:pPr>
            <a:r>
              <a:rPr lang="en-US" b="1"/>
              <a:t>Heat transfer and flow characteristics of a conical coil heat exchanger [18]</a:t>
            </a:r>
            <a:endParaRPr b="1">
              <a:solidFill>
                <a:schemeClr val="dk1"/>
              </a:solidFill>
            </a:endParaRPr>
          </a:p>
          <a:p>
            <a:pPr marL="457200" lvl="0" indent="0" algn="l" rtl="0">
              <a:spcBef>
                <a:spcPts val="0"/>
              </a:spcBef>
              <a:spcAft>
                <a:spcPts val="0"/>
              </a:spcAft>
              <a:buNone/>
            </a:pPr>
            <a:r>
              <a:rPr lang="en-US" sz="1350">
                <a:solidFill>
                  <a:schemeClr val="dk1"/>
                </a:solidFill>
              </a:rPr>
              <a:t>- This paper discusses how a curved double tube heat exchanger performs.</a:t>
            </a:r>
            <a:endParaRPr sz="1350">
              <a:solidFill>
                <a:schemeClr val="dk1"/>
              </a:solidFill>
            </a:endParaRPr>
          </a:p>
          <a:p>
            <a:pPr marL="457200" lvl="0" indent="0" algn="l" rtl="0">
              <a:spcBef>
                <a:spcPts val="0"/>
              </a:spcBef>
              <a:spcAft>
                <a:spcPts val="0"/>
              </a:spcAft>
              <a:buNone/>
            </a:pPr>
            <a:r>
              <a:rPr lang="en-US" sz="1350">
                <a:solidFill>
                  <a:schemeClr val="dk1"/>
                </a:solidFill>
              </a:rPr>
              <a:t>- The conical shape of the heat exchanger led to an increased heat transfer coefficient compared to a helical shape</a:t>
            </a:r>
            <a:endParaRPr sz="1350">
              <a:solidFill>
                <a:schemeClr val="dk1"/>
              </a:solidFill>
            </a:endParaRPr>
          </a:p>
          <a:p>
            <a:pPr marL="285750" lvl="0" indent="-285750" algn="l" rtl="0">
              <a:spcBef>
                <a:spcPts val="0"/>
              </a:spcBef>
              <a:spcAft>
                <a:spcPts val="0"/>
              </a:spcAft>
              <a:buFont typeface="Arial" panose="020B0604020202020204" pitchFamily="34" charset="0"/>
              <a:buChar char="•"/>
            </a:pPr>
            <a:r>
              <a:rPr lang="en-US" b="1"/>
              <a:t>Heat transfer enhancement for shell and coil heat exchanger [19]</a:t>
            </a:r>
            <a:endParaRPr b="1"/>
          </a:p>
          <a:p>
            <a:pPr marL="457200" lvl="0" indent="0" algn="l" rtl="0">
              <a:spcBef>
                <a:spcPts val="0"/>
              </a:spcBef>
              <a:spcAft>
                <a:spcPts val="0"/>
              </a:spcAft>
              <a:buNone/>
            </a:pPr>
            <a:r>
              <a:rPr lang="en-US"/>
              <a:t>- This paper discusses how to improve heat transfer using a shell heat exchanger with a coiled inner tube</a:t>
            </a:r>
            <a:endParaRPr/>
          </a:p>
          <a:p>
            <a:pPr marL="285750" lvl="0" indent="-285750" algn="l" rtl="0">
              <a:spcBef>
                <a:spcPts val="0"/>
              </a:spcBef>
              <a:spcAft>
                <a:spcPts val="0"/>
              </a:spcAft>
              <a:buFont typeface="Arial" panose="020B0604020202020204" pitchFamily="34" charset="0"/>
              <a:buChar char="•"/>
            </a:pPr>
            <a:r>
              <a:rPr lang="en-US" b="1"/>
              <a:t>Computational Fluid Dynamics Analysis for staggered and in-line shell and tube heat exchangers [20]</a:t>
            </a:r>
            <a:endParaRPr b="1"/>
          </a:p>
          <a:p>
            <a:pPr marL="457200" lvl="0" algn="l" rtl="0">
              <a:spcBef>
                <a:spcPts val="0"/>
              </a:spcBef>
              <a:spcAft>
                <a:spcPts val="0"/>
              </a:spcAft>
            </a:pPr>
            <a:r>
              <a:rPr lang="en-US"/>
              <a:t>- This paper used CFD to examine the thermal efficiency of shell and tube heat exchangers in both a staggered and an in-line configuration</a:t>
            </a:r>
            <a:endParaRPr lang="en-US">
              <a:solidFill>
                <a:schemeClr val="dk1"/>
              </a:solidFill>
              <a:highlight>
                <a:schemeClr val="lt1"/>
              </a:highlight>
            </a:endParaRPr>
          </a:p>
          <a:p>
            <a:pPr marL="0" lvl="0" indent="0" algn="l" rtl="0">
              <a:lnSpc>
                <a:spcPct val="115000"/>
              </a:lnSpc>
              <a:spcBef>
                <a:spcPts val="0"/>
              </a:spcBef>
              <a:spcAft>
                <a:spcPts val="0"/>
              </a:spcAft>
              <a:buNone/>
            </a:pPr>
            <a:r>
              <a:rPr lang="en-US" sz="1800" b="1">
                <a:solidFill>
                  <a:schemeClr val="dk1"/>
                </a:solidFill>
                <a:highlight>
                  <a:schemeClr val="lt1"/>
                </a:highlight>
              </a:rPr>
              <a:t>Websites</a:t>
            </a:r>
            <a:endParaRPr lang="en-US" sz="1800" b="1">
              <a:solidFill>
                <a:schemeClr val="dk1"/>
              </a:solidFill>
              <a:highlight>
                <a:srgbClr val="FFFFFF"/>
              </a:highlight>
            </a:endParaRPr>
          </a:p>
          <a:p>
            <a:pPr marL="285750" lvl="0" indent="-285750" algn="l" rtl="0">
              <a:lnSpc>
                <a:spcPct val="115000"/>
              </a:lnSpc>
              <a:spcBef>
                <a:spcPts val="0"/>
              </a:spcBef>
              <a:spcAft>
                <a:spcPts val="0"/>
              </a:spcAft>
              <a:buFont typeface="Arial" panose="020B0604020202020204" pitchFamily="34" charset="0"/>
              <a:buChar char="•"/>
            </a:pPr>
            <a:r>
              <a:rPr lang="en-US" b="1">
                <a:solidFill>
                  <a:schemeClr val="dk1"/>
                </a:solidFill>
                <a:highlight>
                  <a:schemeClr val="lt1"/>
                </a:highlight>
              </a:rPr>
              <a:t>Shell and Tube Heat Exchanger Pressure Drop [21]</a:t>
            </a:r>
            <a:endParaRPr b="1">
              <a:solidFill>
                <a:schemeClr val="dk1"/>
              </a:solidFill>
              <a:highlight>
                <a:schemeClr val="lt1"/>
              </a:highlight>
            </a:endParaRPr>
          </a:p>
          <a:p>
            <a:pPr marL="457200" lvl="0" indent="0" algn="l" rtl="0">
              <a:lnSpc>
                <a:spcPct val="115000"/>
              </a:lnSpc>
              <a:spcBef>
                <a:spcPts val="0"/>
              </a:spcBef>
              <a:spcAft>
                <a:spcPts val="0"/>
              </a:spcAft>
              <a:buNone/>
            </a:pPr>
            <a:r>
              <a:rPr lang="en-US">
                <a:solidFill>
                  <a:schemeClr val="dk1"/>
                </a:solidFill>
                <a:highlight>
                  <a:schemeClr val="lt1"/>
                </a:highlight>
              </a:rPr>
              <a:t>- This article discusses pressure drop in shell and tube heat exchangers</a:t>
            </a:r>
            <a:endParaRPr>
              <a:solidFill>
                <a:schemeClr val="dk1"/>
              </a:solidFill>
              <a:highlight>
                <a:schemeClr val="lt1"/>
              </a:highlight>
            </a:endParaRPr>
          </a:p>
          <a:p>
            <a:pPr marL="457200" lvl="0" algn="l" rtl="0">
              <a:lnSpc>
                <a:spcPct val="115000"/>
              </a:lnSpc>
              <a:spcBef>
                <a:spcPts val="0"/>
              </a:spcBef>
              <a:spcAft>
                <a:spcPts val="0"/>
              </a:spcAft>
            </a:pPr>
            <a:r>
              <a:rPr lang="en-US">
                <a:solidFill>
                  <a:schemeClr val="dk1"/>
                </a:solidFill>
                <a:highlight>
                  <a:schemeClr val="lt1"/>
                </a:highlight>
              </a:rPr>
              <a:t>- The article describes a good method to calculate pressure drops on both sides of the heat exchanger, especially when accounting for baffles on the shell side</a:t>
            </a:r>
            <a:endParaRPr lang="en-US">
              <a:solidFill>
                <a:schemeClr val="dk1"/>
              </a:solidFill>
              <a:highlight>
                <a:srgbClr val="FFFFFF"/>
              </a:highlight>
            </a:endParaRPr>
          </a:p>
          <a:p>
            <a:pPr marL="285750" lvl="0" indent="-285750" algn="l" rtl="0">
              <a:lnSpc>
                <a:spcPct val="115000"/>
              </a:lnSpc>
              <a:spcBef>
                <a:spcPts val="0"/>
              </a:spcBef>
              <a:spcAft>
                <a:spcPts val="0"/>
              </a:spcAft>
              <a:buFont typeface="Arial" panose="020B0604020202020204" pitchFamily="34" charset="0"/>
              <a:buChar char="•"/>
            </a:pPr>
            <a:r>
              <a:rPr lang="en-US" b="1">
                <a:solidFill>
                  <a:schemeClr val="dk1"/>
                </a:solidFill>
                <a:highlight>
                  <a:schemeClr val="lt1"/>
                </a:highlight>
              </a:rPr>
              <a:t>AFT Fathom [22]</a:t>
            </a:r>
            <a:endParaRPr lang="en-US" b="1">
              <a:solidFill>
                <a:schemeClr val="dk1"/>
              </a:solidFill>
              <a:highlight>
                <a:srgbClr val="FFFFFF"/>
              </a:highlight>
            </a:endParaRPr>
          </a:p>
          <a:p>
            <a:pPr marL="457200" lvl="0" indent="0" algn="l" rtl="0">
              <a:lnSpc>
                <a:spcPct val="115000"/>
              </a:lnSpc>
              <a:spcBef>
                <a:spcPts val="0"/>
              </a:spcBef>
              <a:spcAft>
                <a:spcPts val="0"/>
              </a:spcAft>
              <a:buNone/>
            </a:pPr>
            <a:r>
              <a:rPr lang="en-US">
                <a:solidFill>
                  <a:schemeClr val="dk1"/>
                </a:solidFill>
                <a:highlight>
                  <a:schemeClr val="lt1"/>
                </a:highlight>
              </a:rPr>
              <a:t>- Modeling software for steady state fluid flow in pipe networks</a:t>
            </a:r>
            <a:endParaRPr lang="en-US">
              <a:solidFill>
                <a:schemeClr val="dk1"/>
              </a:solidFill>
              <a:highlight>
                <a:srgbClr val="FFFFFF"/>
              </a:highlight>
            </a:endParaRPr>
          </a:p>
        </p:txBody>
      </p:sp>
      <p:sp>
        <p:nvSpPr>
          <p:cNvPr id="3" name="Google Shape;111;g280c376c42a_5_2">
            <a:extLst>
              <a:ext uri="{FF2B5EF4-FFF2-40B4-BE49-F238E27FC236}">
                <a16:creationId xmlns:a16="http://schemas.microsoft.com/office/drawing/2014/main" id="{8F985502-E519-AE35-CE5E-35D5754CA4FA}"/>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Lorenz 9/19 </a:t>
            </a:r>
            <a:r>
              <a:rPr lang="en-US" err="1">
                <a:solidFill>
                  <a:srgbClr val="003366"/>
                </a:solidFill>
              </a:rPr>
              <a:t>BoeingHX</a:t>
            </a:r>
            <a:r>
              <a:rPr lang="en-US">
                <a:solidFill>
                  <a:srgbClr val="003366"/>
                </a:solidFill>
              </a:rPr>
              <a:t> F23toSp2405, 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89108" y="326300"/>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366"/>
              </a:buClr>
              <a:buSzPts val="5000"/>
              <a:buFont typeface="Arial"/>
              <a:buNone/>
            </a:pPr>
            <a:r>
              <a:rPr lang="en-US"/>
              <a:t>Heat Exchanger Lit Review</a:t>
            </a:r>
            <a:endParaRPr/>
          </a:p>
          <a:p>
            <a:pPr marL="0" lvl="0" indent="0" algn="l" rtl="0">
              <a:spcBef>
                <a:spcPts val="0"/>
              </a:spcBef>
              <a:spcAft>
                <a:spcPts val="0"/>
              </a:spcAft>
              <a:buClr>
                <a:srgbClr val="003366"/>
              </a:buClr>
              <a:buSzPts val="5000"/>
              <a:buFont typeface="Arial"/>
              <a:buNone/>
            </a:pPr>
            <a:endParaRPr/>
          </a:p>
        </p:txBody>
      </p:sp>
      <p:pic>
        <p:nvPicPr>
          <p:cNvPr id="177" name="Google Shape;177;p8"/>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78" name="Google Shape;178;p8"/>
          <p:cNvSpPr txBox="1"/>
          <p:nvPr/>
        </p:nvSpPr>
        <p:spPr>
          <a:xfrm>
            <a:off x="563650" y="4753675"/>
            <a:ext cx="11266200" cy="63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800">
                <a:solidFill>
                  <a:schemeClr val="dk1"/>
                </a:solidFill>
              </a:rPr>
              <a:t> </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800">
              <a:solidFill>
                <a:schemeClr val="dk1"/>
              </a:solidFill>
            </a:endParaRPr>
          </a:p>
          <a:p>
            <a:pPr marL="0" lvl="0" indent="0" algn="l" rtl="0">
              <a:spcBef>
                <a:spcPts val="1200"/>
              </a:spcBef>
              <a:spcAft>
                <a:spcPts val="0"/>
              </a:spcAft>
              <a:buNone/>
            </a:pPr>
            <a:endParaRPr/>
          </a:p>
        </p:txBody>
      </p:sp>
      <p:sp>
        <p:nvSpPr>
          <p:cNvPr id="179" name="Google Shape;179;p8"/>
          <p:cNvSpPr txBox="1"/>
          <p:nvPr/>
        </p:nvSpPr>
        <p:spPr>
          <a:xfrm>
            <a:off x="770650" y="989150"/>
            <a:ext cx="11059200" cy="32262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r>
              <a:rPr lang="en-US" sz="1800" b="1" i="0" u="none" strike="noStrike">
                <a:solidFill>
                  <a:srgbClr val="000000"/>
                </a:solidFill>
                <a:effectLst/>
                <a:latin typeface="Arial" panose="020B0604020202020204" pitchFamily="34" charset="0"/>
              </a:rPr>
              <a:t>Textbooks</a:t>
            </a:r>
            <a:endParaRPr lang="en-US" sz="1800" b="0">
              <a:effectLst/>
            </a:endParaRPr>
          </a:p>
          <a:p>
            <a:pPr marL="285750" indent="-285750" rtl="0" fontAlgn="base">
              <a:spcBef>
                <a:spcPts val="0"/>
              </a:spcBef>
              <a:spcAft>
                <a:spcPts val="0"/>
              </a:spcAft>
              <a:buFont typeface="Arial" panose="020B0604020202020204" pitchFamily="34" charset="0"/>
              <a:buChar char="•"/>
            </a:pPr>
            <a:r>
              <a:rPr lang="en-US" b="1" i="0" u="none" strike="noStrike">
                <a:solidFill>
                  <a:srgbClr val="000000"/>
                </a:solidFill>
                <a:effectLst/>
                <a:latin typeface="Arial" panose="020B0604020202020204" pitchFamily="34" charset="0"/>
              </a:rPr>
              <a:t>T. </a:t>
            </a:r>
            <a:r>
              <a:rPr lang="en-US" b="1" i="0" u="none" strike="noStrike" err="1">
                <a:solidFill>
                  <a:srgbClr val="000000"/>
                </a:solidFill>
                <a:effectLst/>
                <a:latin typeface="Arial" panose="020B0604020202020204" pitchFamily="34" charset="0"/>
              </a:rPr>
              <a:t>Kuppan’s</a:t>
            </a:r>
            <a:r>
              <a:rPr lang="en-US" b="1" i="0" u="none" strike="noStrike">
                <a:solidFill>
                  <a:srgbClr val="000000"/>
                </a:solidFill>
                <a:effectLst/>
                <a:latin typeface="Arial" panose="020B0604020202020204" pitchFamily="34" charset="0"/>
              </a:rPr>
              <a:t> ‘Heat exchanger Design Handbook’ [23]</a:t>
            </a:r>
          </a:p>
          <a:p>
            <a:pPr marL="457200" rtl="0">
              <a:spcBef>
                <a:spcPts val="0"/>
              </a:spcBef>
              <a:spcAft>
                <a:spcPts val="0"/>
              </a:spcAft>
            </a:pPr>
            <a:r>
              <a:rPr lang="en-US" b="0" i="0" u="none" strike="noStrike">
                <a:solidFill>
                  <a:srgbClr val="000000"/>
                </a:solidFill>
                <a:effectLst/>
                <a:latin typeface="Arial" panose="020B0604020202020204" pitchFamily="34" charset="0"/>
              </a:rPr>
              <a:t>- Encompasses most heat exchanger designs with good detail into selection process/Mathematical aspect</a:t>
            </a:r>
            <a:endParaRPr lang="en-US" b="0">
              <a:effectLst/>
            </a:endParaRPr>
          </a:p>
          <a:p>
            <a:pPr marL="457200" rtl="0">
              <a:spcBef>
                <a:spcPts val="0"/>
              </a:spcBef>
              <a:spcAft>
                <a:spcPts val="0"/>
              </a:spcAft>
            </a:pPr>
            <a:r>
              <a:rPr lang="en-US" b="0" i="0" u="none" strike="noStrike">
                <a:solidFill>
                  <a:srgbClr val="000000"/>
                </a:solidFill>
                <a:effectLst/>
                <a:latin typeface="Arial" panose="020B0604020202020204" pitchFamily="34" charset="0"/>
              </a:rPr>
              <a:t>- Will be primary resource for Heat exchange design process as it has a chapter for all relevant design/manufacturing aspects</a:t>
            </a:r>
            <a:endParaRPr lang="en-US" b="0">
              <a:effectLst/>
            </a:endParaRPr>
          </a:p>
          <a:p>
            <a:pPr marL="457200" rtl="0">
              <a:spcBef>
                <a:spcPts val="0"/>
              </a:spcBef>
              <a:spcAft>
                <a:spcPts val="0"/>
              </a:spcAft>
            </a:pPr>
            <a:r>
              <a:rPr lang="en-US" b="0" i="0" u="none" strike="noStrike">
                <a:solidFill>
                  <a:srgbClr val="000000"/>
                </a:solidFill>
                <a:effectLst/>
                <a:latin typeface="Arial" panose="020B0604020202020204" pitchFamily="34" charset="0"/>
              </a:rPr>
              <a:t>- chapters include but not limited to </a:t>
            </a:r>
            <a:r>
              <a:rPr lang="en-US" b="0" i="0" u="none" strike="noStrike" err="1">
                <a:solidFill>
                  <a:srgbClr val="000000"/>
                </a:solidFill>
                <a:effectLst/>
                <a:latin typeface="Arial" panose="020B0604020202020204" pitchFamily="34" charset="0"/>
              </a:rPr>
              <a:t>thermohydraulics</a:t>
            </a:r>
            <a:r>
              <a:rPr lang="en-US" b="0" i="0" u="none" strike="noStrike">
                <a:solidFill>
                  <a:srgbClr val="000000"/>
                </a:solidFill>
                <a:effectLst/>
                <a:latin typeface="Arial" panose="020B0604020202020204" pitchFamily="34" charset="0"/>
              </a:rPr>
              <a:t>, shell and tube heat exchangers, plate heat exchangers, mechanical design,        material selection and fabrication</a:t>
            </a:r>
            <a:endParaRPr lang="en-US" b="0">
              <a:effectLst/>
            </a:endParaRPr>
          </a:p>
          <a:p>
            <a:pPr marL="285750" lvl="3" indent="-285750" fontAlgn="base">
              <a:buFont typeface="Arial" panose="020B0604020202020204" pitchFamily="34" charset="0"/>
              <a:buChar char="•"/>
            </a:pPr>
            <a:r>
              <a:rPr lang="en-US" b="1" i="0" u="none" strike="noStrike">
                <a:solidFill>
                  <a:srgbClr val="000000"/>
                </a:solidFill>
                <a:effectLst/>
                <a:latin typeface="Arial" panose="020B0604020202020204" pitchFamily="34" charset="0"/>
              </a:rPr>
              <a:t>Fundamentals of Heat and Mass Transfer Chapter 11 [10]</a:t>
            </a:r>
          </a:p>
          <a:p>
            <a:pPr rtl="0">
              <a:spcBef>
                <a:spcPts val="0"/>
              </a:spcBef>
              <a:spcAft>
                <a:spcPts val="0"/>
              </a:spcAft>
            </a:pPr>
            <a:r>
              <a:rPr lang="en-US">
                <a:latin typeface="Arial" panose="020B0604020202020204" pitchFamily="34" charset="0"/>
              </a:rPr>
              <a:t>         </a:t>
            </a:r>
            <a:r>
              <a:rPr lang="en-US" b="0" i="0" u="none" strike="noStrike">
                <a:solidFill>
                  <a:srgbClr val="000000"/>
                </a:solidFill>
                <a:effectLst/>
                <a:latin typeface="Arial" panose="020B0604020202020204" pitchFamily="34" charset="0"/>
              </a:rPr>
              <a:t>- Chapter of heat transfer book that explains in depth the math involved in analyzing heat exchangers, Engineering Textbook</a:t>
            </a:r>
            <a:endParaRPr lang="en-US" b="0">
              <a:effectLst/>
            </a:endParaRPr>
          </a:p>
          <a:p>
            <a:pPr rtl="0">
              <a:spcBef>
                <a:spcPts val="0"/>
              </a:spcBef>
              <a:spcAft>
                <a:spcPts val="0"/>
              </a:spcAft>
            </a:pPr>
            <a:r>
              <a:rPr lang="en-US" sz="1800" b="1" i="0" u="none" strike="noStrike">
                <a:solidFill>
                  <a:srgbClr val="000000"/>
                </a:solidFill>
                <a:effectLst/>
                <a:latin typeface="Arial" panose="020B0604020202020204" pitchFamily="34" charset="0"/>
              </a:rPr>
              <a:t>Papers</a:t>
            </a:r>
            <a:endParaRPr lang="en-US" sz="1800" b="0">
              <a:effectLst/>
            </a:endParaRPr>
          </a:p>
          <a:p>
            <a:pPr marL="285750" indent="-285750" rtl="0" fontAlgn="base">
              <a:spcBef>
                <a:spcPts val="0"/>
              </a:spcBef>
              <a:spcAft>
                <a:spcPts val="0"/>
              </a:spcAft>
              <a:buFont typeface="Arial" panose="020B0604020202020204" pitchFamily="34" charset="0"/>
              <a:buChar char="•"/>
            </a:pPr>
            <a:r>
              <a:rPr lang="en-US" b="1" i="0" u="none" strike="noStrike">
                <a:solidFill>
                  <a:srgbClr val="000000"/>
                </a:solidFill>
                <a:effectLst/>
                <a:latin typeface="Arial" panose="020B0604020202020204" pitchFamily="34" charset="0"/>
              </a:rPr>
              <a:t>James Coopers ‘Heat Exchangers: Characteristics, Types and Emerging Applications’ [24]</a:t>
            </a:r>
          </a:p>
          <a:p>
            <a:pPr marL="457200" rtl="0">
              <a:spcBef>
                <a:spcPts val="0"/>
              </a:spcBef>
              <a:spcAft>
                <a:spcPts val="0"/>
              </a:spcAft>
            </a:pPr>
            <a:r>
              <a:rPr lang="en-US" b="0" i="0" u="none" strike="noStrike">
                <a:solidFill>
                  <a:srgbClr val="000000"/>
                </a:solidFill>
                <a:effectLst/>
                <a:latin typeface="Arial" panose="020B0604020202020204" pitchFamily="34" charset="0"/>
              </a:rPr>
              <a:t>- Breaks down each heat exchanger type and where their strengths lie with numerical values that show compared to traditional shell and tube Heat exchangers</a:t>
            </a:r>
            <a:endParaRPr lang="en-US" b="0">
              <a:effectLst/>
            </a:endParaRPr>
          </a:p>
          <a:p>
            <a:pPr marL="457200" rtl="0">
              <a:spcBef>
                <a:spcPts val="0"/>
              </a:spcBef>
              <a:spcAft>
                <a:spcPts val="0"/>
              </a:spcAft>
            </a:pPr>
            <a:r>
              <a:rPr lang="en-US" b="0" i="0" u="none" strike="noStrike">
                <a:solidFill>
                  <a:srgbClr val="000000"/>
                </a:solidFill>
                <a:effectLst/>
                <a:latin typeface="Arial" panose="020B0604020202020204" pitchFamily="34" charset="0"/>
              </a:rPr>
              <a:t>- The surface area required for a plate heat exchanger is 30-50% less than shell and tube heat exchanger</a:t>
            </a:r>
            <a:endParaRPr lang="en-US" b="0">
              <a:effectLst/>
            </a:endParaRPr>
          </a:p>
          <a:p>
            <a:pPr marL="285750" indent="-285750" rtl="0" fontAlgn="base">
              <a:spcBef>
                <a:spcPts val="0"/>
              </a:spcBef>
              <a:spcAft>
                <a:spcPts val="0"/>
              </a:spcAft>
              <a:buFont typeface="Arial" panose="020B0604020202020204" pitchFamily="34" charset="0"/>
              <a:buChar char="•"/>
            </a:pPr>
            <a:r>
              <a:rPr lang="en-US" b="1" i="0" u="none" strike="noStrike">
                <a:solidFill>
                  <a:srgbClr val="000000"/>
                </a:solidFill>
                <a:effectLst/>
                <a:latin typeface="Arial" panose="020B0604020202020204" pitchFamily="34" charset="0"/>
              </a:rPr>
              <a:t>Design and Operation of Heat Exchangers and their Networks-Chapter 3:Steady State characteristics of Heat exchangers [25]</a:t>
            </a:r>
          </a:p>
          <a:p>
            <a:pPr rtl="0">
              <a:spcBef>
                <a:spcPts val="0"/>
              </a:spcBef>
              <a:spcAft>
                <a:spcPts val="0"/>
              </a:spcAft>
            </a:pPr>
            <a:r>
              <a:rPr lang="en-US" b="0" i="0" u="none" strike="noStrike">
                <a:solidFill>
                  <a:srgbClr val="000000"/>
                </a:solidFill>
                <a:effectLst/>
                <a:latin typeface="Arial" panose="020B0604020202020204" pitchFamily="34" charset="0"/>
              </a:rPr>
              <a:t>         - Derives properties of heat exchangers based on flow and heat transfer characteristics at S.S. Condition</a:t>
            </a:r>
            <a:endParaRPr lang="en-US" b="0">
              <a:effectLst/>
            </a:endParaRPr>
          </a:p>
          <a:p>
            <a:pPr marL="285750" lvl="3" indent="-285750" fontAlgn="base">
              <a:buFont typeface="Arial" panose="020B0604020202020204" pitchFamily="34" charset="0"/>
              <a:buChar char="•"/>
            </a:pPr>
            <a:r>
              <a:rPr lang="en-US" b="1" i="0" u="none" strike="noStrike">
                <a:solidFill>
                  <a:srgbClr val="333333"/>
                </a:solidFill>
                <a:effectLst/>
                <a:latin typeface="Arial" panose="020B0604020202020204" pitchFamily="34" charset="0"/>
              </a:rPr>
              <a:t>Three-dimensional fin-tube expansion process to achieve high heat transfer efficiency in heat exchangers [26]</a:t>
            </a:r>
          </a:p>
          <a:p>
            <a:pPr indent="457200" rtl="0">
              <a:spcBef>
                <a:spcPts val="0"/>
              </a:spcBef>
              <a:spcAft>
                <a:spcPts val="0"/>
              </a:spcAft>
            </a:pPr>
            <a:r>
              <a:rPr lang="en-US" b="0" i="0" u="none" strike="noStrike">
                <a:solidFill>
                  <a:srgbClr val="333333"/>
                </a:solidFill>
                <a:effectLst/>
                <a:latin typeface="Arial" panose="020B0604020202020204" pitchFamily="34" charset="0"/>
              </a:rPr>
              <a:t>- Discusses how incorporating grooves on a fin-tube type heat exchanger to greatly improve heat transfer</a:t>
            </a:r>
            <a:endParaRPr lang="en-US" b="0">
              <a:effectLst/>
            </a:endParaRPr>
          </a:p>
          <a:p>
            <a:pPr indent="457200" rtl="0">
              <a:spcBef>
                <a:spcPts val="0"/>
              </a:spcBef>
              <a:spcAft>
                <a:spcPts val="0"/>
              </a:spcAft>
            </a:pPr>
            <a:r>
              <a:rPr lang="en-US" b="0" i="0" u="none" strike="noStrike">
                <a:solidFill>
                  <a:srgbClr val="333333"/>
                </a:solidFill>
                <a:effectLst/>
                <a:latin typeface="Arial" panose="020B0604020202020204" pitchFamily="34" charset="0"/>
              </a:rPr>
              <a:t>- New 3D ball design dramatically decreases need to reduce fin size due to expansion</a:t>
            </a:r>
            <a:endParaRPr lang="en-US" b="0">
              <a:effectLst/>
            </a:endParaRPr>
          </a:p>
          <a:p>
            <a:pPr rtl="0">
              <a:spcBef>
                <a:spcPts val="0"/>
              </a:spcBef>
              <a:spcAft>
                <a:spcPts val="0"/>
              </a:spcAft>
            </a:pPr>
            <a:r>
              <a:rPr lang="en-US" sz="1800" b="1" i="0" u="none" strike="noStrike">
                <a:solidFill>
                  <a:srgbClr val="000000"/>
                </a:solidFill>
                <a:effectLst/>
                <a:latin typeface="Arial" panose="020B0604020202020204" pitchFamily="34" charset="0"/>
              </a:rPr>
              <a:t>Websites</a:t>
            </a:r>
            <a:endParaRPr lang="en-US" sz="1800" b="0">
              <a:effectLst/>
            </a:endParaRPr>
          </a:p>
          <a:p>
            <a:pPr marL="285750" lvl="4" indent="-285750" fontAlgn="base">
              <a:buFont typeface="Arial" panose="020B0604020202020204" pitchFamily="34" charset="0"/>
              <a:buChar char="•"/>
            </a:pPr>
            <a:r>
              <a:rPr lang="en-US" b="1" i="0" u="none" strike="noStrike">
                <a:solidFill>
                  <a:srgbClr val="000000"/>
                </a:solidFill>
                <a:effectLst/>
                <a:latin typeface="Arial" panose="020B0604020202020204" pitchFamily="34" charset="0"/>
              </a:rPr>
              <a:t>Engineering Toolbox [27]</a:t>
            </a:r>
          </a:p>
          <a:p>
            <a:pPr rtl="0">
              <a:spcBef>
                <a:spcPts val="0"/>
              </a:spcBef>
              <a:spcAft>
                <a:spcPts val="0"/>
              </a:spcAft>
            </a:pPr>
            <a:r>
              <a:rPr lang="en-US" b="0" i="0" u="none" strike="noStrike">
                <a:solidFill>
                  <a:srgbClr val="000000"/>
                </a:solidFill>
                <a:effectLst/>
                <a:latin typeface="Arial" panose="020B0604020202020204" pitchFamily="34" charset="0"/>
              </a:rPr>
              <a:t>          - Provides a large number of factors that will be needed to mathematically model a heat exchanger</a:t>
            </a:r>
            <a:endParaRPr lang="en-US" b="0">
              <a:effectLst/>
            </a:endParaRPr>
          </a:p>
          <a:p>
            <a:pPr marL="285750" indent="-285750" rtl="0" fontAlgn="base">
              <a:spcBef>
                <a:spcPts val="0"/>
              </a:spcBef>
              <a:spcAft>
                <a:spcPts val="0"/>
              </a:spcAft>
              <a:buFont typeface="Arial" panose="020B0604020202020204" pitchFamily="34" charset="0"/>
              <a:buChar char="•"/>
            </a:pPr>
            <a:r>
              <a:rPr lang="en-US" b="1" i="0" u="none" strike="noStrike" err="1">
                <a:solidFill>
                  <a:srgbClr val="000000"/>
                </a:solidFill>
                <a:effectLst/>
                <a:latin typeface="Arial" panose="020B0604020202020204" pitchFamily="34" charset="0"/>
              </a:rPr>
              <a:t>GrabCad</a:t>
            </a:r>
            <a:r>
              <a:rPr lang="en-US" b="1" i="0" u="none" strike="noStrike">
                <a:solidFill>
                  <a:srgbClr val="000000"/>
                </a:solidFill>
                <a:effectLst/>
                <a:latin typeface="Arial" panose="020B0604020202020204" pitchFamily="34" charset="0"/>
              </a:rPr>
              <a:t> SolidWorks: How</a:t>
            </a:r>
            <a:r>
              <a:rPr lang="en-US" b="1" i="0" u="none" strike="noStrike">
                <a:solidFill>
                  <a:srgbClr val="333333"/>
                </a:solidFill>
                <a:effectLst/>
                <a:latin typeface="Arial" panose="020B0604020202020204" pitchFamily="34" charset="0"/>
              </a:rPr>
              <a:t> to perform a transient thermal analysis in SolidWorks [28]</a:t>
            </a:r>
            <a:endParaRPr lang="en-US" b="1" i="0" u="none" strike="noStrike">
              <a:solidFill>
                <a:srgbClr val="000000"/>
              </a:solidFill>
              <a:effectLst/>
              <a:latin typeface="Arial" panose="020B0604020202020204" pitchFamily="34" charset="0"/>
            </a:endParaRPr>
          </a:p>
          <a:p>
            <a:r>
              <a:rPr lang="en-US" b="0" i="0" u="none" strike="noStrike">
                <a:solidFill>
                  <a:srgbClr val="333333"/>
                </a:solidFill>
                <a:effectLst/>
                <a:latin typeface="Arial" panose="020B0604020202020204" pitchFamily="34" charset="0"/>
              </a:rPr>
              <a:t>          - Provides a step-by-step walkthrough of how to accurately model the heat transfer in SolidWorks</a:t>
            </a:r>
            <a:endParaRPr lang="en-US"/>
          </a:p>
        </p:txBody>
      </p:sp>
      <p:sp>
        <p:nvSpPr>
          <p:cNvPr id="4" name="Google Shape;111;g280c376c42a_5_2">
            <a:extLst>
              <a:ext uri="{FF2B5EF4-FFF2-40B4-BE49-F238E27FC236}">
                <a16:creationId xmlns:a16="http://schemas.microsoft.com/office/drawing/2014/main" id="{46302A2D-22E3-BAFF-1FBA-F2633E86DC48}"/>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Dennis 9/19 </a:t>
            </a:r>
            <a:r>
              <a:rPr lang="en-US" err="1">
                <a:solidFill>
                  <a:srgbClr val="003366"/>
                </a:solidFill>
              </a:rPr>
              <a:t>BoeingHX</a:t>
            </a:r>
            <a:r>
              <a:rPr lang="en-US">
                <a:solidFill>
                  <a:srgbClr val="003366"/>
                </a:solidFill>
              </a:rPr>
              <a:t> F23toSp2405, 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579700" y="497025"/>
            <a:ext cx="11612131"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3366"/>
              </a:buClr>
              <a:buSzPts val="5000"/>
              <a:buFont typeface="Arial"/>
              <a:buNone/>
            </a:pPr>
            <a:r>
              <a:rPr lang="en-US" sz="4500"/>
              <a:t>Mathematical Modeling Coolant selection</a:t>
            </a:r>
            <a:endParaRPr sz="4500"/>
          </a:p>
          <a:p>
            <a:pPr marL="0" lvl="0" indent="0" algn="ctr" rtl="0">
              <a:lnSpc>
                <a:spcPct val="90000"/>
              </a:lnSpc>
              <a:spcBef>
                <a:spcPts val="0"/>
              </a:spcBef>
              <a:spcAft>
                <a:spcPts val="0"/>
              </a:spcAft>
              <a:buClr>
                <a:srgbClr val="003366"/>
              </a:buClr>
              <a:buSzPts val="3200"/>
              <a:buFont typeface="Arial"/>
              <a:buNone/>
            </a:pPr>
            <a:endParaRPr sz="3200"/>
          </a:p>
        </p:txBody>
      </p:sp>
      <p:pic>
        <p:nvPicPr>
          <p:cNvPr id="187" name="Google Shape;187;p9"/>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mc:AlternateContent xmlns:mc="http://schemas.openxmlformats.org/markup-compatibility/2006">
        <mc:Choice xmlns:a14="http://schemas.microsoft.com/office/drawing/2010/main" Requires="a14">
          <p:sp>
            <p:nvSpPr>
              <p:cNvPr id="6" name="Google Shape;188;p9">
                <a:extLst>
                  <a:ext uri="{FF2B5EF4-FFF2-40B4-BE49-F238E27FC236}">
                    <a16:creationId xmlns:a16="http://schemas.microsoft.com/office/drawing/2014/main" id="{AD66D2BA-5E51-497D-B2E2-E392B39C68E4}"/>
                  </a:ext>
                </a:extLst>
              </p:cNvPr>
              <p:cNvSpPr txBox="1"/>
              <p:nvPr/>
            </p:nvSpPr>
            <p:spPr>
              <a:xfrm>
                <a:off x="981626" y="1159875"/>
                <a:ext cx="10450200" cy="5327262"/>
              </a:xfrm>
              <a:prstGeom prst="rect">
                <a:avLst/>
              </a:prstGeom>
              <a:noFill/>
              <a:ln>
                <a:noFill/>
              </a:ln>
            </p:spPr>
            <p:txBody>
              <a:bodyPr spcFirstLastPara="1" wrap="square" lIns="91425" tIns="91425" rIns="91425" bIns="91425" anchor="t" anchorCtr="0">
                <a:spAutoFit/>
              </a:bodyPr>
              <a:lstStyle/>
              <a:p>
                <a:pPr marL="0" marR="0">
                  <a:lnSpc>
                    <a:spcPct val="107000"/>
                  </a:lnSpc>
                  <a:spcBef>
                    <a:spcPts val="0"/>
                  </a:spcBef>
                  <a:spcAft>
                    <a:spcPts val="800"/>
                  </a:spcAft>
                </a:pPr>
                <a:r>
                  <a:rPr lang="en-US" sz="1800" b="1">
                    <a:solidFill>
                      <a:schemeClr val="dk1"/>
                    </a:solidFill>
                  </a:rPr>
                  <a:t>Fourier’s Law [5]:</a:t>
                </a:r>
                <a:r>
                  <a:rPr lang="en-US" sz="1800">
                    <a:solidFill>
                      <a:schemeClr val="dk1"/>
                    </a:solidFill>
                  </a:rPr>
                  <a:t>  </a:t>
                </a:r>
                <a14:m>
                  <m:oMath xmlns:m="http://schemas.openxmlformats.org/officeDocument/2006/math">
                    <m:sSub>
                      <m:sSubPr>
                        <m:ctrlPr>
                          <a:rPr lang="ar-AE" sz="1800" i="1" smtClean="0">
                            <a:effectLst/>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ar-AE" sz="18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ar-AE" sz="1800" i="1">
                                <a:effectLst/>
                                <a:latin typeface="Cambria Math" panose="02040503050406030204" pitchFamily="18" charset="0"/>
                                <a:ea typeface="DengXian" panose="02010600030101010101" pitchFamily="2" charset="-122"/>
                                <a:cs typeface="Times New Roman" panose="02020603050405020304" pitchFamily="18" charset="0"/>
                              </a:rPr>
                              <m:t>𝑄</m:t>
                            </m:r>
                          </m:e>
                        </m:acc>
                      </m:e>
                      <m:sub>
                        <m:r>
                          <a:rPr lang="ar-AE" sz="1800" i="1">
                            <a:effectLst/>
                            <a:latin typeface="Cambria Math" panose="02040503050406030204" pitchFamily="18" charset="0"/>
                            <a:ea typeface="DengXian" panose="02010600030101010101" pitchFamily="2" charset="-122"/>
                            <a:cs typeface="Times New Roman" panose="02020603050405020304" pitchFamily="18" charset="0"/>
                          </a:rPr>
                          <m:t>𝑥</m:t>
                        </m:r>
                      </m:sub>
                    </m:sSub>
                    <m:r>
                      <a:rPr lang="ar-AE" sz="1800" i="1">
                        <a:effectLst/>
                        <a:latin typeface="Cambria Math" panose="02040503050406030204" pitchFamily="18" charset="0"/>
                        <a:ea typeface="DengXian" panose="02010600030101010101" pitchFamily="2" charset="-122"/>
                        <a:cs typeface="Times New Roman" panose="02020603050405020304" pitchFamily="18" charset="0"/>
                      </a:rPr>
                      <m:t>=</m:t>
                    </m:r>
                    <m:r>
                      <a:rPr lang="en-US" sz="1800" b="0" i="1" smtClean="0">
                        <a:effectLst/>
                        <a:latin typeface="Cambria Math" panose="02040503050406030204" pitchFamily="18" charset="0"/>
                        <a:ea typeface="DengXian" panose="02010600030101010101" pitchFamily="2" charset="-122"/>
                        <a:cs typeface="Times New Roman" panose="02020603050405020304" pitchFamily="18" charset="0"/>
                      </a:rPr>
                      <m:t>−</m:t>
                    </m:r>
                    <m:r>
                      <a:rPr lang="ar-AE" sz="1800" i="1">
                        <a:effectLst/>
                        <a:latin typeface="Cambria Math" panose="02040503050406030204" pitchFamily="18" charset="0"/>
                        <a:ea typeface="DengXian" panose="02010600030101010101" pitchFamily="2" charset="-122"/>
                        <a:cs typeface="Times New Roman" panose="02020603050405020304" pitchFamily="18" charset="0"/>
                      </a:rPr>
                      <m:t>𝜅</m:t>
                    </m:r>
                    <m:r>
                      <a:rPr lang="ar-AE" sz="1800" i="1">
                        <a:effectLst/>
                        <a:latin typeface="Cambria Math" panose="02040503050406030204" pitchFamily="18" charset="0"/>
                        <a:ea typeface="DengXian" panose="02010600030101010101" pitchFamily="2" charset="-122"/>
                        <a:cs typeface="Times New Roman" panose="02020603050405020304" pitchFamily="18" charset="0"/>
                      </a:rPr>
                      <m:t>𝐴</m:t>
                    </m:r>
                    <m:f>
                      <m:fPr>
                        <m:ctrlPr>
                          <a:rPr lang="ar-AE" sz="1800" i="1">
                            <a:effectLst/>
                            <a:latin typeface="Cambria Math" panose="02040503050406030204" pitchFamily="18" charset="0"/>
                            <a:ea typeface="DengXian" panose="02010600030101010101" pitchFamily="2" charset="-122"/>
                            <a:cs typeface="Times New Roman" panose="02020603050405020304" pitchFamily="18" charset="0"/>
                          </a:rPr>
                        </m:ctrlPr>
                      </m:fPr>
                      <m:num>
                        <m:r>
                          <a:rPr lang="ar-AE" sz="1800" i="1">
                            <a:effectLst/>
                            <a:latin typeface="Cambria Math" panose="02040503050406030204" pitchFamily="18" charset="0"/>
                            <a:ea typeface="DengXian" panose="02010600030101010101" pitchFamily="2" charset="-122"/>
                            <a:cs typeface="Times New Roman" panose="02020603050405020304" pitchFamily="18" charset="0"/>
                          </a:rPr>
                          <m:t>𝑑𝑇</m:t>
                        </m:r>
                      </m:num>
                      <m:den>
                        <m:r>
                          <a:rPr lang="ar-AE" sz="1800" i="1">
                            <a:effectLst/>
                            <a:latin typeface="Cambria Math" panose="02040503050406030204" pitchFamily="18" charset="0"/>
                            <a:ea typeface="DengXian" panose="02010600030101010101" pitchFamily="2" charset="-122"/>
                            <a:cs typeface="Times New Roman" panose="02020603050405020304" pitchFamily="18" charset="0"/>
                          </a:rPr>
                          <m:t>𝑑𝑥</m:t>
                        </m:r>
                      </m:den>
                    </m:f>
                  </m:oMath>
                </a14:m>
                <a:endParaRPr lang="ar-AE" sz="1800">
                  <a:effectLst/>
                  <a:latin typeface="Calibri" panose="020F0502020204030204" pitchFamily="34" charset="0"/>
                  <a:ea typeface="DengXian" panose="02010600030101010101" pitchFamily="2" charset="-122"/>
                  <a:cs typeface="Times New Roman" panose="02020603050405020304" pitchFamily="18" charset="0"/>
                </a:endParaRPr>
              </a:p>
              <a:p>
                <a:pPr marL="0" lvl="0" indent="457200" algn="l" rtl="0">
                  <a:lnSpc>
                    <a:spcPct val="115000"/>
                  </a:lnSpc>
                  <a:spcBef>
                    <a:spcPts val="0"/>
                  </a:spcBef>
                  <a:spcAft>
                    <a:spcPts val="0"/>
                  </a:spcAft>
                  <a:buClr>
                    <a:schemeClr val="dk1"/>
                  </a:buClr>
                  <a:buSzPts val="1100"/>
                  <a:buFont typeface="Arial"/>
                  <a:buNone/>
                </a:pPr>
                <a:r>
                  <a:rPr lang="ar-AE" sz="1800">
                    <a:effectLst/>
                    <a:ea typeface="DengXian" panose="02010600030101010101" pitchFamily="2" charset="-122"/>
                    <a:cs typeface="Times New Roman" panose="02020603050405020304" pitchFamily="18" charset="0"/>
                  </a:rPr>
                  <a:t> </a:t>
                </a:r>
                <a14:m>
                  <m:oMath xmlns:m="http://schemas.openxmlformats.org/officeDocument/2006/math">
                    <m:sSub>
                      <m:sSubPr>
                        <m:ctrlPr>
                          <a:rPr lang="ar-AE" sz="1800" i="1" smtClean="0">
                            <a:effectLst/>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ar-AE" sz="18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ar-AE" sz="1800" i="1">
                                <a:effectLst/>
                                <a:latin typeface="Cambria Math" panose="02040503050406030204" pitchFamily="18" charset="0"/>
                                <a:ea typeface="DengXian" panose="02010600030101010101" pitchFamily="2" charset="-122"/>
                                <a:cs typeface="Times New Roman" panose="02020603050405020304" pitchFamily="18" charset="0"/>
                              </a:rPr>
                              <m:t>𝑄</m:t>
                            </m:r>
                          </m:e>
                        </m:acc>
                      </m:e>
                      <m:sub>
                        <m:r>
                          <a:rPr lang="ar-AE" sz="1800" i="1">
                            <a:effectLst/>
                            <a:latin typeface="Cambria Math" panose="02040503050406030204" pitchFamily="18" charset="0"/>
                            <a:ea typeface="DengXian" panose="02010600030101010101" pitchFamily="2" charset="-122"/>
                            <a:cs typeface="Times New Roman" panose="02020603050405020304" pitchFamily="18" charset="0"/>
                          </a:rPr>
                          <m:t>𝑥</m:t>
                        </m:r>
                      </m:sub>
                    </m:sSub>
                    <m:r>
                      <a:rPr lang="en-US" sz="1800" b="0" i="0" smtClean="0">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1800">
                    <a:solidFill>
                      <a:schemeClr val="dk1"/>
                    </a:solidFill>
                  </a:rPr>
                  <a:t>rate of heat transfer across any plane normal to the x direction.</a:t>
                </a:r>
              </a:p>
              <a:p>
                <a:pPr marL="0" lvl="0" indent="457200" algn="l" rtl="0">
                  <a:lnSpc>
                    <a:spcPct val="115000"/>
                  </a:lnSpc>
                  <a:spcBef>
                    <a:spcPts val="0"/>
                  </a:spcBef>
                  <a:spcAft>
                    <a:spcPts val="0"/>
                  </a:spcAft>
                  <a:buClr>
                    <a:schemeClr val="dk1"/>
                  </a:buClr>
                  <a:buSzPts val="1100"/>
                  <a:buFont typeface="Arial"/>
                  <a:buNone/>
                </a:pPr>
                <a:r>
                  <a:rPr lang="en-US" sz="1800">
                    <a:solidFill>
                      <a:schemeClr val="dk1"/>
                    </a:solidFill>
                  </a:rPr>
                  <a:t>•</a:t>
                </a:r>
                <a14:m>
                  <m:oMath xmlns:m="http://schemas.openxmlformats.org/officeDocument/2006/math">
                    <m:r>
                      <a:rPr lang="en-US" sz="1800" b="0" i="0" smtClean="0">
                        <a:effectLst/>
                        <a:latin typeface="Cambria Math" panose="02040503050406030204" pitchFamily="18" charset="0"/>
                        <a:ea typeface="DengXian" panose="02010600030101010101" pitchFamily="2" charset="-122"/>
                        <a:cs typeface="Times New Roman" panose="02020603050405020304" pitchFamily="18" charset="0"/>
                      </a:rPr>
                      <m:t> </m:t>
                    </m:r>
                    <m:r>
                      <a:rPr lang="en-US" sz="1800" i="1" smtClean="0">
                        <a:effectLst/>
                        <a:latin typeface="Cambria Math" panose="02040503050406030204" pitchFamily="18" charset="0"/>
                        <a:ea typeface="DengXian" panose="02010600030101010101" pitchFamily="2" charset="-122"/>
                        <a:cs typeface="Times New Roman" panose="02020603050405020304" pitchFamily="18" charset="0"/>
                      </a:rPr>
                      <m:t>𝜅</m:t>
                    </m:r>
                    <m:r>
                      <a:rPr lang="en-US" sz="1800" b="0" i="1" smtClean="0">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1800">
                    <a:solidFill>
                      <a:schemeClr val="dk1"/>
                    </a:solidFill>
                  </a:rPr>
                  <a:t>Thermal conductivity</a:t>
                </a:r>
              </a:p>
              <a:p>
                <a:pPr marL="0" lvl="0" indent="457200" algn="l" rtl="0">
                  <a:lnSpc>
                    <a:spcPct val="115000"/>
                  </a:lnSpc>
                  <a:spcBef>
                    <a:spcPts val="0"/>
                  </a:spcBef>
                  <a:spcAft>
                    <a:spcPts val="0"/>
                  </a:spcAft>
                  <a:buClr>
                    <a:schemeClr val="dk1"/>
                  </a:buClr>
                  <a:buSzPts val="1100"/>
                  <a:buFont typeface="Arial"/>
                  <a:buNone/>
                </a:pPr>
                <a:r>
                  <a:rPr lang="en-US" sz="1800">
                    <a:solidFill>
                      <a:schemeClr val="dk1"/>
                    </a:solidFill>
                  </a:rPr>
                  <a:t>• </a:t>
                </a:r>
                <a14:m>
                  <m:oMath xmlns:m="http://schemas.openxmlformats.org/officeDocument/2006/math">
                    <m:r>
                      <a:rPr lang="en-US" sz="1800" i="1" smtClean="0">
                        <a:effectLst/>
                        <a:latin typeface="Cambria Math" panose="02040503050406030204" pitchFamily="18" charset="0"/>
                        <a:ea typeface="DengXian" panose="02010600030101010101" pitchFamily="2" charset="-122"/>
                        <a:cs typeface="Times New Roman" panose="02020603050405020304" pitchFamily="18" charset="0"/>
                      </a:rPr>
                      <m:t>𝐴</m:t>
                    </m:r>
                  </m:oMath>
                </a14:m>
                <a:r>
                  <a:rPr lang="en-US" sz="1800">
                    <a:solidFill>
                      <a:schemeClr val="dk1"/>
                    </a:solidFill>
                  </a:rPr>
                  <a:t> = area </a:t>
                </a:r>
              </a:p>
              <a:p>
                <a:pPr marL="0" lvl="0" indent="457200" algn="l" rtl="0">
                  <a:lnSpc>
                    <a:spcPct val="115000"/>
                  </a:lnSpc>
                  <a:spcBef>
                    <a:spcPts val="0"/>
                  </a:spcBef>
                  <a:spcAft>
                    <a:spcPts val="0"/>
                  </a:spcAft>
                  <a:buClr>
                    <a:schemeClr val="dk1"/>
                  </a:buClr>
                  <a:buSzPts val="1100"/>
                  <a:buFont typeface="Arial"/>
                  <a:buNone/>
                </a:pPr>
                <a:r>
                  <a:rPr lang="en-US" sz="1800">
                    <a:solidFill>
                      <a:schemeClr val="dk1"/>
                    </a:solidFill>
                  </a:rPr>
                  <a:t>•</a:t>
                </a:r>
                <a:r>
                  <a:rPr lang="en-US" sz="1800">
                    <a:effectLst/>
                    <a:ea typeface="DengXian" panose="02010600030101010101" pitchFamily="2" charset="-122"/>
                    <a:cs typeface="Times New Roman" panose="02020603050405020304" pitchFamily="18" charset="0"/>
                  </a:rPr>
                  <a:t> </a:t>
                </a:r>
                <a14:m>
                  <m:oMath xmlns:m="http://schemas.openxmlformats.org/officeDocument/2006/math">
                    <m:f>
                      <m:fPr>
                        <m:ctrlPr>
                          <a:rPr lang="ar-AE" sz="1800" i="1">
                            <a:effectLst/>
                            <a:latin typeface="Cambria Math" panose="02040503050406030204" pitchFamily="18" charset="0"/>
                            <a:ea typeface="DengXian" panose="02010600030101010101" pitchFamily="2" charset="-122"/>
                            <a:cs typeface="Times New Roman" panose="02020603050405020304" pitchFamily="18" charset="0"/>
                          </a:rPr>
                        </m:ctrlPr>
                      </m:fPr>
                      <m:num>
                        <m:r>
                          <a:rPr lang="ar-AE" sz="1800" i="1">
                            <a:effectLst/>
                            <a:latin typeface="Cambria Math" panose="02040503050406030204" pitchFamily="18" charset="0"/>
                            <a:ea typeface="DengXian" panose="02010600030101010101" pitchFamily="2" charset="-122"/>
                            <a:cs typeface="Times New Roman" panose="02020603050405020304" pitchFamily="18" charset="0"/>
                          </a:rPr>
                          <m:t>𝑑𝑇</m:t>
                        </m:r>
                      </m:num>
                      <m:den>
                        <m:r>
                          <a:rPr lang="ar-AE" sz="1800" i="1">
                            <a:effectLst/>
                            <a:latin typeface="Cambria Math" panose="02040503050406030204" pitchFamily="18" charset="0"/>
                            <a:ea typeface="DengXian" panose="02010600030101010101" pitchFamily="2" charset="-122"/>
                            <a:cs typeface="Times New Roman" panose="02020603050405020304" pitchFamily="18" charset="0"/>
                          </a:rPr>
                          <m:t>𝑑𝑥</m:t>
                        </m:r>
                      </m:den>
                    </m:f>
                    <m:r>
                      <a:rPr lang="en-US" sz="1800" b="0" i="1" smtClean="0">
                        <a:effectLst/>
                        <a:latin typeface="Cambria Math" panose="02040503050406030204" pitchFamily="18" charset="0"/>
                        <a:ea typeface="DengXian" panose="02010600030101010101" pitchFamily="2" charset="-122"/>
                        <a:cs typeface="Times New Roman" panose="02020603050405020304" pitchFamily="18" charset="0"/>
                      </a:rPr>
                      <m:t>=</m:t>
                    </m:r>
                  </m:oMath>
                </a14:m>
                <a:r>
                  <a:rPr lang="ar-AE" sz="1800">
                    <a:solidFill>
                      <a:schemeClr val="dk1"/>
                    </a:solidFill>
                  </a:rPr>
                  <a:t> </a:t>
                </a:r>
                <a:r>
                  <a:rPr lang="en-US" sz="1800">
                    <a:solidFill>
                      <a:schemeClr val="dk1"/>
                    </a:solidFill>
                  </a:rPr>
                  <a:t>temperature gradient in x-direction</a:t>
                </a: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Example:</a:t>
                </a:r>
              </a:p>
              <a:p>
                <a:pPr>
                  <a:lnSpc>
                    <a:spcPct val="115000"/>
                  </a:lnSpc>
                  <a:buClr>
                    <a:schemeClr val="dk1"/>
                  </a:buClr>
                  <a:buSzPts val="1100"/>
                </a:pPr>
                <a:r>
                  <a:rPr lang="en-US" sz="1800">
                    <a:solidFill>
                      <a:schemeClr val="dk1"/>
                    </a:solidFill>
                    <a:latin typeface="Calibri"/>
                    <a:ea typeface="Calibri"/>
                    <a:cs typeface="Calibri"/>
                    <a:sym typeface="Calibri"/>
                  </a:rPr>
                  <a:t>Given: Optimal temperatures found in the technical manual </a:t>
                </a:r>
                <a14:m>
                  <m:oMath xmlns:m="http://schemas.openxmlformats.org/officeDocument/2006/math">
                    <m:sSub>
                      <m:sSubPr>
                        <m:ctrlPr>
                          <a:rPr lang="ar-AE" sz="1800" i="1" smtClean="0">
                            <a:latin typeface="Cambria Math" panose="02040503050406030204" pitchFamily="18" charset="0"/>
                          </a:rPr>
                        </m:ctrlPr>
                      </m:sSubPr>
                      <m:e>
                        <m:r>
                          <a:rPr lang="ar-AE" sz="1800" i="1">
                            <a:latin typeface="Cambria Math" panose="02040503050406030204" pitchFamily="18" charset="0"/>
                          </a:rPr>
                          <m:t>𝑇</m:t>
                        </m:r>
                      </m:e>
                      <m:sub>
                        <m:r>
                          <a:rPr lang="ar-AE" sz="1800" i="1">
                            <a:latin typeface="Cambria Math" panose="02040503050406030204" pitchFamily="18" charset="0"/>
                          </a:rPr>
                          <m:t>1</m:t>
                        </m:r>
                      </m:sub>
                    </m:sSub>
                    <m:r>
                      <a:rPr lang="ar-AE" sz="1800" i="1">
                        <a:latin typeface="Cambria Math" panose="02040503050406030204" pitchFamily="18" charset="0"/>
                      </a:rPr>
                      <m:t> </m:t>
                    </m:r>
                  </m:oMath>
                </a14:m>
                <a:r>
                  <a:rPr lang="en-US" sz="1800">
                    <a:solidFill>
                      <a:schemeClr val="dk1"/>
                    </a:solidFill>
                  </a:rPr>
                  <a:t>=314K,</a:t>
                </a:r>
                <a:r>
                  <a:rPr lang="ar-AE" sz="1800"/>
                  <a:t>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rPr>
                          <m:t>𝑇</m:t>
                        </m:r>
                      </m:e>
                      <m:sub>
                        <m:r>
                          <a:rPr lang="ar-AE" sz="1800" i="1">
                            <a:latin typeface="Cambria Math" panose="02040503050406030204" pitchFamily="18" charset="0"/>
                          </a:rPr>
                          <m:t>2</m:t>
                        </m:r>
                      </m:sub>
                    </m:sSub>
                    <m:r>
                      <a:rPr lang="ar-AE" sz="1800" i="1">
                        <a:latin typeface="Cambria Math" panose="02040503050406030204" pitchFamily="18" charset="0"/>
                      </a:rPr>
                      <m:t> </m:t>
                    </m:r>
                  </m:oMath>
                </a14:m>
                <a:r>
                  <a:rPr lang="en-US" sz="1800">
                    <a:solidFill>
                      <a:schemeClr val="dk1"/>
                    </a:solidFill>
                  </a:rPr>
                  <a:t>=293K</a:t>
                </a:r>
                <a:r>
                  <a:rPr lang="en-US" sz="1800">
                    <a:solidFill>
                      <a:schemeClr val="dk1"/>
                    </a:solidFill>
                    <a:latin typeface="Calibri"/>
                    <a:ea typeface="Calibri"/>
                    <a:cs typeface="Calibri"/>
                    <a:sym typeface="Calibri"/>
                  </a:rPr>
                  <a:t>; </a:t>
                </a:r>
                <a:r>
                  <a:rPr lang="en-US" sz="1800">
                    <a:solidFill>
                      <a:schemeClr val="dk1"/>
                    </a:solidFill>
                  </a:rPr>
                  <a:t>L=1 m,</a:t>
                </a:r>
                <a:r>
                  <a:rPr lang="ar-AE" sz="1800"/>
                  <a:t>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ea typeface="DengXian" panose="02010600030101010101" pitchFamily="2" charset="-122"/>
                            <a:cs typeface="Times New Roman" panose="02020603050405020304" pitchFamily="18" charset="0"/>
                          </a:rPr>
                          <m:t>𝜅</m:t>
                        </m:r>
                      </m:e>
                      <m:sub>
                        <m:r>
                          <a:rPr lang="en-US" sz="1800" b="0" i="1" smtClean="0">
                            <a:latin typeface="Cambria Math" panose="02040503050406030204" pitchFamily="18" charset="0"/>
                          </a:rPr>
                          <m:t>𝑤𝑎𝑡𝑒𝑟</m:t>
                        </m:r>
                      </m:sub>
                    </m:sSub>
                    <m:r>
                      <a:rPr lang="ar-AE" sz="1800" i="1">
                        <a:latin typeface="Cambria Math" panose="02040503050406030204" pitchFamily="18" charset="0"/>
                      </a:rPr>
                      <m:t> </m:t>
                    </m:r>
                  </m:oMath>
                </a14:m>
                <a:r>
                  <a:rPr lang="en-US" sz="1800">
                    <a:solidFill>
                      <a:schemeClr val="dk1"/>
                    </a:solidFill>
                  </a:rPr>
                  <a:t>=(.574</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𝑚</m:t>
                            </m:r>
                          </m:den>
                        </m:f>
                        <m:r>
                          <a:rPr lang="en-US" i="1">
                            <a:latin typeface="Cambria Math" panose="02040503050406030204" pitchFamily="18" charset="0"/>
                          </a:rPr>
                          <m:t>𝐾</m:t>
                        </m:r>
                      </m:e>
                    </m:d>
                  </m:oMath>
                </a14:m>
                <a:r>
                  <a:rPr lang="en-US" sz="1800">
                    <a:solidFill>
                      <a:schemeClr val="dk1"/>
                    </a:solidFill>
                    <a:latin typeface="Calibri"/>
                    <a:ea typeface="Calibri"/>
                    <a:cs typeface="Calibri"/>
                    <a:sym typeface="Calibri"/>
                  </a:rPr>
                  <a:t>,</a:t>
                </a:r>
                <a:r>
                  <a:rPr lang="en-US" sz="1800">
                    <a:solidFill>
                      <a:schemeClr val="dk1"/>
                    </a:solidFill>
                  </a:rPr>
                  <a:t> A=1</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𝑚</m:t>
                        </m:r>
                      </m:e>
                      <m:sup>
                        <m:r>
                          <a:rPr lang="en-US" i="1">
                            <a:latin typeface="Cambria Math" panose="02040503050406030204" pitchFamily="18" charset="0"/>
                          </a:rPr>
                          <m:t>2</m:t>
                        </m:r>
                      </m:sup>
                    </m:sSup>
                  </m:oMath>
                </a14:m>
                <a:r>
                  <a:rPr lang="en-US" sz="1800">
                    <a:solidFill>
                      <a:schemeClr val="dk1"/>
                    </a:solidFill>
                    <a:latin typeface="Calibri"/>
                    <a:ea typeface="Calibri"/>
                    <a:cs typeface="Calibri"/>
                    <a:sym typeface="Calibri"/>
                  </a:rPr>
                  <a:t> </a:t>
                </a:r>
              </a:p>
              <a:p>
                <a:pPr>
                  <a:lnSpc>
                    <a:spcPct val="115000"/>
                  </a:lnSpc>
                  <a:buClr>
                    <a:schemeClr val="dk1"/>
                  </a:buClr>
                  <a:buSzPts val="1100"/>
                </a:pPr>
                <a:r>
                  <a:rPr lang="en-US" sz="1800">
                    <a:solidFill>
                      <a:schemeClr val="dk1"/>
                    </a:solidFill>
                    <a:latin typeface="Calibri"/>
                    <a:ea typeface="Calibri"/>
                    <a:cs typeface="Calibri"/>
                    <a:sym typeface="Calibri"/>
                  </a:rPr>
                  <a:t>Assumptions: 1. Temp varies linearly: </a:t>
                </a:r>
                <a14:m>
                  <m:oMath xmlns:m="http://schemas.openxmlformats.org/officeDocument/2006/math">
                    <m:f>
                      <m:fPr>
                        <m:ctrlPr>
                          <a:rPr lang="ar-AE" i="1">
                            <a:latin typeface="Cambria Math" panose="02040503050406030204" pitchFamily="18" charset="0"/>
                          </a:rPr>
                        </m:ctrlPr>
                      </m:fPr>
                      <m:num>
                        <m:r>
                          <a:rPr lang="ar-AE" i="1">
                            <a:latin typeface="Cambria Math" panose="02040503050406030204" pitchFamily="18" charset="0"/>
                          </a:rPr>
                          <m:t>𝑑𝑇</m:t>
                        </m:r>
                      </m:num>
                      <m:den>
                        <m:r>
                          <a:rPr lang="ar-AE" i="1">
                            <a:latin typeface="Cambria Math" panose="02040503050406030204" pitchFamily="18" charset="0"/>
                          </a:rPr>
                          <m:t>𝑑𝑥</m:t>
                        </m:r>
                      </m:den>
                    </m:f>
                    <m:r>
                      <a:rPr lang="ar-AE" i="1">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𝑇</m:t>
                                </m:r>
                              </m:e>
                              <m:sub>
                                <m:r>
                                  <a:rPr lang="ar-AE" i="1">
                                    <a:latin typeface="Cambria Math" panose="02040503050406030204" pitchFamily="18" charset="0"/>
                                  </a:rPr>
                                  <m:t>2</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𝑇</m:t>
                                </m:r>
                              </m:e>
                              <m:sub>
                                <m:r>
                                  <a:rPr lang="ar-AE" i="1">
                                    <a:latin typeface="Cambria Math" panose="02040503050406030204" pitchFamily="18" charset="0"/>
                                  </a:rPr>
                                  <m:t>1</m:t>
                                </m:r>
                              </m:sub>
                            </m:sSub>
                          </m:num>
                          <m:den>
                            <m:r>
                              <a:rPr lang="ar-AE" i="1">
                                <a:latin typeface="Cambria Math" panose="02040503050406030204" pitchFamily="18" charset="0"/>
                              </a:rPr>
                              <m:t>𝐿</m:t>
                            </m:r>
                          </m:den>
                        </m:f>
                      </m:e>
                    </m:d>
                  </m:oMath>
                </a14:m>
                <a:r>
                  <a:rPr lang="en-US" sz="1800">
                    <a:solidFill>
                      <a:schemeClr val="dk1"/>
                    </a:solidFill>
                    <a:sym typeface="Wingdings" panose="05000000000000000000" pitchFamily="2" charset="2"/>
                  </a:rPr>
                  <a:t></a:t>
                </a:r>
                <a:r>
                  <a:rPr lang="en-US" sz="1800">
                    <a:solidFill>
                      <a:schemeClr val="dk1"/>
                    </a:solidFill>
                  </a:rPr>
                  <a:t>	</a:t>
                </a:r>
                <a:r>
                  <a:rPr lang="ar-AE" sz="1800">
                    <a:solidFill>
                      <a:schemeClr val="dk1"/>
                    </a:solidFill>
                  </a:rPr>
                  <a:t> </a:t>
                </a:r>
                <a14:m>
                  <m:oMath xmlns:m="http://schemas.openxmlformats.org/officeDocument/2006/math">
                    <m:sSub>
                      <m:sSubPr>
                        <m:ctrlPr>
                          <a:rPr lang="ar-AE" sz="1800" i="1" smtClean="0">
                            <a:effectLst/>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ar-AE" sz="18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ar-AE" sz="1800" i="1">
                                <a:effectLst/>
                                <a:latin typeface="Cambria Math" panose="02040503050406030204" pitchFamily="18" charset="0"/>
                                <a:ea typeface="DengXian" panose="02010600030101010101" pitchFamily="2" charset="-122"/>
                                <a:cs typeface="Times New Roman" panose="02020603050405020304" pitchFamily="18" charset="0"/>
                              </a:rPr>
                              <m:t>𝑄</m:t>
                            </m:r>
                          </m:e>
                        </m:acc>
                      </m:e>
                      <m:sub>
                        <m:r>
                          <a:rPr lang="ar-AE" sz="1800" i="1">
                            <a:effectLst/>
                            <a:latin typeface="Cambria Math" panose="02040503050406030204" pitchFamily="18" charset="0"/>
                            <a:ea typeface="DengXian" panose="02010600030101010101" pitchFamily="2" charset="-122"/>
                            <a:cs typeface="Times New Roman" panose="02020603050405020304" pitchFamily="18" charset="0"/>
                          </a:rPr>
                          <m:t>𝑥</m:t>
                        </m:r>
                      </m:sub>
                    </m:sSub>
                    <m:r>
                      <a:rPr lang="ar-AE" sz="1800" i="1">
                        <a:effectLst/>
                        <a:latin typeface="Cambria Math" panose="02040503050406030204" pitchFamily="18" charset="0"/>
                        <a:ea typeface="DengXian" panose="02010600030101010101" pitchFamily="2" charset="-122"/>
                        <a:cs typeface="Times New Roman" panose="02020603050405020304" pitchFamily="18" charset="0"/>
                      </a:rPr>
                      <m:t>=</m:t>
                    </m:r>
                    <m:r>
                      <a:rPr lang="ar-AE" sz="1800" b="0" i="1" smtClean="0">
                        <a:effectLst/>
                        <a:latin typeface="Cambria Math" panose="02040503050406030204" pitchFamily="18" charset="0"/>
                        <a:ea typeface="DengXian" panose="02010600030101010101" pitchFamily="2" charset="-122"/>
                        <a:cs typeface="Times New Roman" panose="02020603050405020304" pitchFamily="18" charset="0"/>
                      </a:rPr>
                      <m:t>−</m:t>
                    </m:r>
                    <m:r>
                      <a:rPr lang="ar-AE" sz="1800" i="1">
                        <a:effectLst/>
                        <a:latin typeface="Cambria Math" panose="02040503050406030204" pitchFamily="18" charset="0"/>
                        <a:ea typeface="DengXian" panose="02010600030101010101" pitchFamily="2" charset="-122"/>
                        <a:cs typeface="Times New Roman" panose="02020603050405020304" pitchFamily="18" charset="0"/>
                      </a:rPr>
                      <m:t>𝜅</m:t>
                    </m:r>
                    <m:r>
                      <a:rPr lang="ar-AE" sz="1800" i="1">
                        <a:effectLst/>
                        <a:latin typeface="Cambria Math" panose="02040503050406030204" pitchFamily="18" charset="0"/>
                        <a:ea typeface="DengXian" panose="02010600030101010101" pitchFamily="2" charset="-122"/>
                        <a:cs typeface="Times New Roman" panose="02020603050405020304" pitchFamily="18" charset="0"/>
                      </a:rPr>
                      <m:t>𝐴</m:t>
                    </m:r>
                    <m:d>
                      <m:dPr>
                        <m:ctrlPr>
                          <a:rPr lang="ar-AE" sz="1800" i="1">
                            <a:latin typeface="Cambria Math" panose="02040503050406030204" pitchFamily="18" charset="0"/>
                          </a:rPr>
                        </m:ctrlPr>
                      </m:dPr>
                      <m:e>
                        <m:f>
                          <m:fPr>
                            <m:ctrlPr>
                              <a:rPr lang="ar-AE" sz="1800" i="1">
                                <a:latin typeface="Cambria Math" panose="02040503050406030204" pitchFamily="18" charset="0"/>
                              </a:rPr>
                            </m:ctrlPr>
                          </m:fPr>
                          <m:num>
                            <m:sSub>
                              <m:sSubPr>
                                <m:ctrlPr>
                                  <a:rPr lang="ar-AE" sz="1800" i="1">
                                    <a:latin typeface="Cambria Math" panose="02040503050406030204" pitchFamily="18" charset="0"/>
                                  </a:rPr>
                                </m:ctrlPr>
                              </m:sSubPr>
                              <m:e>
                                <m:r>
                                  <a:rPr lang="ar-AE" sz="1800" i="1">
                                    <a:latin typeface="Cambria Math" panose="02040503050406030204" pitchFamily="18" charset="0"/>
                                  </a:rPr>
                                  <m:t>𝑇</m:t>
                                </m:r>
                              </m:e>
                              <m:sub>
                                <m:r>
                                  <a:rPr lang="ar-AE" sz="1800" i="1">
                                    <a:latin typeface="Cambria Math" panose="02040503050406030204" pitchFamily="18" charset="0"/>
                                  </a:rPr>
                                  <m:t>2</m:t>
                                </m:r>
                              </m:sub>
                            </m:sSub>
                            <m:r>
                              <a:rPr lang="ar-AE" sz="1800" i="1">
                                <a:latin typeface="Cambria Math" panose="02040503050406030204" pitchFamily="18" charset="0"/>
                              </a:rPr>
                              <m:t>−</m:t>
                            </m:r>
                            <m:sSub>
                              <m:sSubPr>
                                <m:ctrlPr>
                                  <a:rPr lang="ar-AE" sz="1800" i="1">
                                    <a:latin typeface="Cambria Math" panose="02040503050406030204" pitchFamily="18" charset="0"/>
                                  </a:rPr>
                                </m:ctrlPr>
                              </m:sSubPr>
                              <m:e>
                                <m:r>
                                  <a:rPr lang="ar-AE" sz="1800" i="1">
                                    <a:latin typeface="Cambria Math" panose="02040503050406030204" pitchFamily="18" charset="0"/>
                                  </a:rPr>
                                  <m:t>𝑇</m:t>
                                </m:r>
                              </m:e>
                              <m:sub>
                                <m:r>
                                  <a:rPr lang="ar-AE" sz="1800" i="1">
                                    <a:latin typeface="Cambria Math" panose="02040503050406030204" pitchFamily="18" charset="0"/>
                                  </a:rPr>
                                  <m:t>1</m:t>
                                </m:r>
                              </m:sub>
                            </m:sSub>
                          </m:num>
                          <m:den>
                            <m:r>
                              <a:rPr lang="ar-AE" sz="1800" i="1">
                                <a:latin typeface="Cambria Math" panose="02040503050406030204" pitchFamily="18" charset="0"/>
                              </a:rPr>
                              <m:t>𝐿</m:t>
                            </m:r>
                          </m:den>
                        </m:f>
                      </m:e>
                    </m:d>
                  </m:oMath>
                </a14:m>
                <a:endParaRPr lang="ar-AE"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b="1">
                    <a:solidFill>
                      <a:schemeClr val="dk1"/>
                    </a:solidFill>
                  </a:rPr>
                  <a:t>What am I trying to answer?</a:t>
                </a:r>
                <a:r>
                  <a:rPr lang="en-US">
                    <a:solidFill>
                      <a:schemeClr val="dk1"/>
                    </a:solidFill>
                  </a:rPr>
                  <a:t> </a:t>
                </a:r>
              </a:p>
              <a:p>
                <a:pPr marL="457200" lvl="0" indent="-317500" algn="l" rtl="0">
                  <a:lnSpc>
                    <a:spcPct val="115000"/>
                  </a:lnSpc>
                  <a:spcBef>
                    <a:spcPts val="0"/>
                  </a:spcBef>
                  <a:spcAft>
                    <a:spcPts val="0"/>
                  </a:spcAft>
                  <a:buClr>
                    <a:schemeClr val="dk1"/>
                  </a:buClr>
                  <a:buSzPts val="1400"/>
                  <a:buChar char="-"/>
                </a:pPr>
                <a:r>
                  <a:rPr lang="en-US">
                    <a:solidFill>
                      <a:schemeClr val="dk1"/>
                    </a:solidFill>
                  </a:rPr>
                  <a:t>The optimal thermal conductivity of the fluid being chosen</a:t>
                </a:r>
              </a:p>
              <a:p>
                <a:pPr marL="0" lvl="0" indent="0" algn="l" rtl="0">
                  <a:lnSpc>
                    <a:spcPct val="115000"/>
                  </a:lnSpc>
                  <a:spcBef>
                    <a:spcPts val="0"/>
                  </a:spcBef>
                  <a:spcAft>
                    <a:spcPts val="0"/>
                  </a:spcAft>
                  <a:buNone/>
                </a:pPr>
                <a:r>
                  <a:rPr lang="en-US" b="1">
                    <a:solidFill>
                      <a:schemeClr val="dk1"/>
                    </a:solidFill>
                  </a:rPr>
                  <a:t>What was your answer and how did you validate that the answer is correct?</a:t>
                </a:r>
              </a:p>
              <a:p>
                <a:pPr marL="457200" lvl="0" indent="-317500" algn="l" rtl="0">
                  <a:lnSpc>
                    <a:spcPct val="115000"/>
                  </a:lnSpc>
                  <a:spcBef>
                    <a:spcPts val="0"/>
                  </a:spcBef>
                  <a:spcAft>
                    <a:spcPts val="0"/>
                  </a:spcAft>
                  <a:buClr>
                    <a:schemeClr val="dk1"/>
                  </a:buClr>
                  <a:buSzPts val="1400"/>
                  <a:buChar char="-"/>
                </a:pPr>
                <a:r>
                  <a:rPr lang="en-US">
                    <a:solidFill>
                      <a:schemeClr val="dk1"/>
                    </a:solidFill>
                  </a:rPr>
                  <a:t>(ANS)</a:t>
                </a:r>
                <a:r>
                  <a:rPr lang="en-US" b="1">
                    <a:solidFill>
                      <a:schemeClr val="dk1"/>
                    </a:solidFill>
                  </a:rPr>
                  <a:t> </a:t>
                </a:r>
                <a:r>
                  <a:rPr lang="en-US">
                    <a:solidFill>
                      <a:schemeClr val="dk1"/>
                    </a:solidFill>
                  </a:rPr>
                  <a:t>12.054 W</a:t>
                </a: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How did this answer inform your design?</a:t>
                </a:r>
              </a:p>
              <a:p>
                <a:pPr marL="457200" lvl="0" indent="0" algn="l" rtl="0">
                  <a:lnSpc>
                    <a:spcPct val="115000"/>
                  </a:lnSpc>
                  <a:spcBef>
                    <a:spcPts val="0"/>
                  </a:spcBef>
                  <a:spcAft>
                    <a:spcPts val="0"/>
                  </a:spcAft>
                  <a:buClr>
                    <a:schemeClr val="dk1"/>
                  </a:buClr>
                  <a:buSzPts val="1100"/>
                  <a:buFont typeface="Arial"/>
                  <a:buNone/>
                </a:pPr>
                <a:r>
                  <a:rPr lang="en-US">
                    <a:solidFill>
                      <a:schemeClr val="dk1"/>
                    </a:solidFill>
                  </a:rPr>
                  <a:t>- It gave us the rate of heat transfer for the selected fluid. This will help with the selection of the coolant. </a:t>
                </a:r>
              </a:p>
              <a:p>
                <a:pPr marL="457200" lvl="0" indent="0" algn="l" rtl="0">
                  <a:spcBef>
                    <a:spcPts val="0"/>
                  </a:spcBef>
                  <a:spcAft>
                    <a:spcPts val="0"/>
                  </a:spcAft>
                  <a:buNone/>
                </a:pPr>
                <a:endParaRPr b="1"/>
              </a:p>
            </p:txBody>
          </p:sp>
        </mc:Choice>
        <mc:Fallback>
          <p:sp>
            <p:nvSpPr>
              <p:cNvPr id="6" name="Google Shape;188;p9">
                <a:extLst>
                  <a:ext uri="{FF2B5EF4-FFF2-40B4-BE49-F238E27FC236}">
                    <a16:creationId xmlns:a16="http://schemas.microsoft.com/office/drawing/2014/main" id="{AD66D2BA-5E51-497D-B2E2-E392B39C68E4}"/>
                  </a:ext>
                </a:extLst>
              </p:cNvPr>
              <p:cNvSpPr txBox="1">
                <a:spLocks noRot="1" noChangeAspect="1" noMove="1" noResize="1" noEditPoints="1" noAdjustHandles="1" noChangeArrowheads="1" noChangeShapeType="1" noTextEdit="1"/>
              </p:cNvSpPr>
              <p:nvPr/>
            </p:nvSpPr>
            <p:spPr>
              <a:xfrm>
                <a:off x="981626" y="1159875"/>
                <a:ext cx="10450200" cy="5327262"/>
              </a:xfrm>
              <a:prstGeom prst="rect">
                <a:avLst/>
              </a:prstGeom>
              <a:blipFill>
                <a:blip r:embed="rId4"/>
                <a:stretch>
                  <a:fillRect l="-467"/>
                </a:stretch>
              </a:blipFill>
              <a:ln>
                <a:noFill/>
              </a:ln>
            </p:spPr>
            <p:txBody>
              <a:bodyPr/>
              <a:lstStyle/>
              <a:p>
                <a:r>
                  <a:rPr lang="en-US">
                    <a:noFill/>
                  </a:rPr>
                  <a:t> </a:t>
                </a:r>
              </a:p>
            </p:txBody>
          </p:sp>
        </mc:Fallback>
      </mc:AlternateContent>
      <p:sp>
        <p:nvSpPr>
          <p:cNvPr id="2" name="Google Shape;111;g280c376c42a_5_2">
            <a:extLst>
              <a:ext uri="{FF2B5EF4-FFF2-40B4-BE49-F238E27FC236}">
                <a16:creationId xmlns:a16="http://schemas.microsoft.com/office/drawing/2014/main" id="{2407959C-D5DF-F1DC-266D-F7B9082DDFF2}"/>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Uriah 9/19 </a:t>
            </a:r>
            <a:r>
              <a:rPr lang="en-US" err="1">
                <a:solidFill>
                  <a:srgbClr val="003366"/>
                </a:solidFill>
              </a:rPr>
              <a:t>BoeingHX</a:t>
            </a:r>
            <a:r>
              <a:rPr lang="en-US">
                <a:solidFill>
                  <a:srgbClr val="003366"/>
                </a:solidFill>
              </a:rPr>
              <a:t> F23toSp2405, 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838200" y="493382"/>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3366"/>
              </a:buClr>
              <a:buSzPct val="100000"/>
              <a:buFont typeface="Arial"/>
              <a:buNone/>
            </a:pPr>
            <a:r>
              <a:rPr lang="en-US"/>
              <a:t>Mathematical Modeling Ice Water Reservoir</a:t>
            </a:r>
            <a:endParaRPr/>
          </a:p>
          <a:p>
            <a:pPr marL="0" lvl="0" indent="0" algn="l" rtl="0">
              <a:lnSpc>
                <a:spcPct val="90000"/>
              </a:lnSpc>
              <a:spcBef>
                <a:spcPts val="0"/>
              </a:spcBef>
              <a:spcAft>
                <a:spcPts val="0"/>
              </a:spcAft>
              <a:buClr>
                <a:srgbClr val="003366"/>
              </a:buClr>
              <a:buSzPct val="100000"/>
              <a:buFont typeface="Arial"/>
              <a:buNone/>
            </a:pPr>
            <a:endParaRPr/>
          </a:p>
        </p:txBody>
      </p:sp>
      <p:sp>
        <p:nvSpPr>
          <p:cNvPr id="196" name="Google Shape;196;p10"/>
          <p:cNvSpPr txBox="1"/>
          <p:nvPr/>
        </p:nvSpPr>
        <p:spPr>
          <a:xfrm>
            <a:off x="1055750" y="1357350"/>
            <a:ext cx="10941600" cy="8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rPr>
              <a:t>Main Dependent equations</a:t>
            </a:r>
            <a:endParaRPr sz="1800" b="1">
              <a:solidFill>
                <a:schemeClr val="dk1"/>
              </a:solidFill>
            </a:endParaRPr>
          </a:p>
          <a:p>
            <a:pPr marL="0" lvl="0" indent="0" algn="l" rtl="0">
              <a:spcBef>
                <a:spcPts val="0"/>
              </a:spcBef>
              <a:spcAft>
                <a:spcPts val="0"/>
              </a:spcAft>
              <a:buClr>
                <a:schemeClr val="dk1"/>
              </a:buClr>
              <a:buSzPts val="1100"/>
              <a:buFont typeface="Arial"/>
              <a:buNone/>
            </a:pPr>
            <a:endParaRPr sz="1800"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Initial Calculations assuming heat capacities are all the same [13]</a:t>
            </a:r>
            <a:endParaRPr b="1">
              <a:solidFill>
                <a:schemeClr val="dk1"/>
              </a:solidFill>
            </a:endParaRPr>
          </a:p>
          <a:p>
            <a:pPr>
              <a:buClr>
                <a:schemeClr val="dk1"/>
              </a:buClr>
              <a:buSzPts val="1100"/>
            </a:pPr>
            <a:r>
              <a:rPr lang="en-US">
                <a:solidFill>
                  <a:schemeClr val="dk1"/>
                </a:solidFill>
              </a:rPr>
              <a:t>The following </a:t>
            </a:r>
            <a:r>
              <a:rPr lang="en-US" err="1">
                <a:solidFill>
                  <a:schemeClr val="dk1"/>
                </a:solidFill>
              </a:rPr>
              <a:t>Richmann’s</a:t>
            </a:r>
            <a:r>
              <a:rPr lang="en-US">
                <a:solidFill>
                  <a:schemeClr val="dk1"/>
                </a:solidFill>
              </a:rPr>
              <a:t> Law equation  relates the masses and temperatures of the water in the mixture to the final temperature of the mixture</a:t>
            </a:r>
          </a:p>
          <a:p>
            <a:pPr marL="0" lvl="0" indent="0" algn="l" rtl="0">
              <a:spcBef>
                <a:spcPts val="0"/>
              </a:spcBef>
              <a:spcAft>
                <a:spcPts val="0"/>
              </a:spcAft>
              <a:buClr>
                <a:schemeClr val="dk1"/>
              </a:buClr>
              <a:buSzPts val="1100"/>
              <a:buFont typeface="Arial"/>
              <a:buNone/>
            </a:pPr>
            <a:endParaRPr>
              <a:solidFill>
                <a:schemeClr val="dk1"/>
              </a:solidFill>
            </a:endParaRPr>
          </a:p>
          <a:p>
            <a:pPr marL="3200400" lvl="0" indent="0" algn="l" rtl="0">
              <a:spcBef>
                <a:spcPts val="0"/>
              </a:spcBef>
              <a:spcAft>
                <a:spcPts val="0"/>
              </a:spcAft>
              <a:buClr>
                <a:schemeClr val="dk1"/>
              </a:buClr>
              <a:buSzPts val="1100"/>
              <a:buFont typeface="Arial"/>
              <a:buNone/>
            </a:pPr>
            <a:r>
              <a:rPr lang="en-US" err="1">
                <a:solidFill>
                  <a:schemeClr val="dk1"/>
                </a:solidFill>
              </a:rPr>
              <a:t>T</a:t>
            </a:r>
            <a:r>
              <a:rPr lang="en-US" baseline="-25000" err="1">
                <a:solidFill>
                  <a:schemeClr val="dk1"/>
                </a:solidFill>
              </a:rPr>
              <a:t>f</a:t>
            </a:r>
            <a:r>
              <a:rPr lang="en-US">
                <a:solidFill>
                  <a:schemeClr val="dk1"/>
                </a:solidFill>
              </a:rPr>
              <a:t>=(m</a:t>
            </a:r>
            <a:r>
              <a:rPr lang="en-US" baseline="-25000">
                <a:solidFill>
                  <a:schemeClr val="dk1"/>
                </a:solidFill>
              </a:rPr>
              <a:t>c</a:t>
            </a:r>
            <a:r>
              <a:rPr lang="en-US">
                <a:solidFill>
                  <a:schemeClr val="dk1"/>
                </a:solidFill>
              </a:rPr>
              <a:t>x T</a:t>
            </a:r>
            <a:r>
              <a:rPr lang="en-US" baseline="-25000">
                <a:solidFill>
                  <a:schemeClr val="dk1"/>
                </a:solidFill>
              </a:rPr>
              <a:t>c</a:t>
            </a:r>
            <a:r>
              <a:rPr lang="en-US">
                <a:solidFill>
                  <a:schemeClr val="dk1"/>
                </a:solidFill>
              </a:rPr>
              <a:t>+ </a:t>
            </a:r>
            <a:r>
              <a:rPr lang="en-US" err="1">
                <a:solidFill>
                  <a:schemeClr val="dk1"/>
                </a:solidFill>
              </a:rPr>
              <a:t>m</a:t>
            </a:r>
            <a:r>
              <a:rPr lang="en-US" baseline="-25000" err="1">
                <a:solidFill>
                  <a:schemeClr val="dk1"/>
                </a:solidFill>
              </a:rPr>
              <a:t>h</a:t>
            </a:r>
            <a:r>
              <a:rPr lang="en-US" err="1">
                <a:solidFill>
                  <a:schemeClr val="dk1"/>
                </a:solidFill>
              </a:rPr>
              <a:t>x</a:t>
            </a:r>
            <a:r>
              <a:rPr lang="en-US">
                <a:solidFill>
                  <a:schemeClr val="dk1"/>
                </a:solidFill>
              </a:rPr>
              <a:t> T</a:t>
            </a:r>
            <a:r>
              <a:rPr lang="en-US" baseline="-25000">
                <a:solidFill>
                  <a:schemeClr val="dk1"/>
                </a:solidFill>
              </a:rPr>
              <a:t>h</a:t>
            </a:r>
            <a:r>
              <a:rPr lang="en-US">
                <a:solidFill>
                  <a:schemeClr val="dk1"/>
                </a:solidFill>
              </a:rPr>
              <a:t>)/(m</a:t>
            </a:r>
            <a:r>
              <a:rPr lang="en-US" baseline="-25000">
                <a:solidFill>
                  <a:schemeClr val="dk1"/>
                </a:solidFill>
              </a:rPr>
              <a:t>c</a:t>
            </a:r>
            <a:r>
              <a:rPr lang="en-US">
                <a:solidFill>
                  <a:schemeClr val="dk1"/>
                </a:solidFill>
              </a:rPr>
              <a:t>+ </a:t>
            </a:r>
            <a:r>
              <a:rPr lang="en-US" err="1">
                <a:solidFill>
                  <a:schemeClr val="dk1"/>
                </a:solidFill>
              </a:rPr>
              <a:t>m</a:t>
            </a:r>
            <a:r>
              <a:rPr lang="en-US" baseline="-25000" err="1">
                <a:solidFill>
                  <a:schemeClr val="dk1"/>
                </a:solidFill>
              </a:rPr>
              <a:t>h</a:t>
            </a:r>
            <a:r>
              <a:rPr lang="en-US">
                <a:solidFill>
                  <a:schemeClr val="dk1"/>
                </a:solidFill>
              </a:rPr>
              <a:t>)</a:t>
            </a:r>
            <a:endParaRPr>
              <a:solidFill>
                <a:schemeClr val="dk1"/>
              </a:solidFill>
            </a:endParaRPr>
          </a:p>
          <a:p>
            <a:pPr marL="3200400" lvl="0" indent="0" algn="l" rtl="0">
              <a:spcBef>
                <a:spcPts val="0"/>
              </a:spcBef>
              <a:spcAft>
                <a:spcPts val="0"/>
              </a:spcAft>
              <a:buClr>
                <a:schemeClr val="dk1"/>
              </a:buClr>
              <a:buSzPts val="1100"/>
              <a:buFont typeface="Arial"/>
              <a:buNone/>
            </a:pPr>
            <a:r>
              <a:rPr lang="en-US">
                <a:solidFill>
                  <a:schemeClr val="dk1"/>
                </a:solidFill>
              </a:rPr>
              <a:t>m = Mass of cold and hot water</a:t>
            </a:r>
            <a:endParaRPr>
              <a:solidFill>
                <a:schemeClr val="dk1"/>
              </a:solidFill>
            </a:endParaRPr>
          </a:p>
          <a:p>
            <a:pPr marL="3200400" lvl="0" indent="0" algn="l" rtl="0">
              <a:spcBef>
                <a:spcPts val="0"/>
              </a:spcBef>
              <a:spcAft>
                <a:spcPts val="0"/>
              </a:spcAft>
              <a:buClr>
                <a:schemeClr val="dk1"/>
              </a:buClr>
              <a:buSzPts val="1100"/>
              <a:buFont typeface="Arial"/>
              <a:buNone/>
            </a:pPr>
            <a:r>
              <a:rPr lang="en-US">
                <a:solidFill>
                  <a:schemeClr val="dk1"/>
                </a:solidFill>
              </a:rPr>
              <a:t>T = Temperature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In order to see how this equation works let's estimate the ice water to be 273 kelvin (0</a:t>
            </a:r>
            <a:r>
              <a:rPr lang="en-US" baseline="30000">
                <a:solidFill>
                  <a:schemeClr val="dk1"/>
                </a:solidFill>
              </a:rPr>
              <a:t>o</a:t>
            </a:r>
            <a:r>
              <a:rPr lang="en-US">
                <a:solidFill>
                  <a:schemeClr val="dk1"/>
                </a:solidFill>
              </a:rPr>
              <a:t> Celsius) and 4.72 kg and the hot water to be 297 kelvin (24</a:t>
            </a:r>
            <a:r>
              <a:rPr lang="en-US" baseline="30000">
                <a:solidFill>
                  <a:schemeClr val="dk1"/>
                </a:solidFill>
              </a:rPr>
              <a:t>o</a:t>
            </a:r>
            <a:r>
              <a:rPr lang="en-US">
                <a:solidFill>
                  <a:schemeClr val="dk1"/>
                </a:solidFill>
              </a:rPr>
              <a:t> Celsius) and 1.18 kg (masses are guessed upon 20 and 5 cups of water respectively)</a:t>
            </a:r>
            <a:endParaRPr>
              <a:solidFill>
                <a:schemeClr val="dk1"/>
              </a:solidFill>
            </a:endParaRPr>
          </a:p>
          <a:p>
            <a:pPr marL="3200400" lvl="0" indent="0" algn="l" rtl="0">
              <a:spcBef>
                <a:spcPts val="0"/>
              </a:spcBef>
              <a:spcAft>
                <a:spcPts val="0"/>
              </a:spcAft>
              <a:buNone/>
            </a:pPr>
            <a:endParaRPr>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(4.72 x 273 + 1.18 x 297)/(4.72 + 1.18) = 278.2 kelvin (5.2</a:t>
            </a:r>
            <a:r>
              <a:rPr lang="en-US" baseline="30000">
                <a:solidFill>
                  <a:schemeClr val="dk1"/>
                </a:solidFill>
              </a:rPr>
              <a:t>o</a:t>
            </a:r>
            <a:r>
              <a:rPr lang="en-US">
                <a:solidFill>
                  <a:schemeClr val="dk1"/>
                </a:solidFill>
              </a:rPr>
              <a:t> Celsius)</a:t>
            </a:r>
            <a:endParaRPr>
              <a:solidFill>
                <a:schemeClr val="dk1"/>
              </a:solidFill>
            </a:endParaRPr>
          </a:p>
          <a:p>
            <a:pPr marL="32004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What am </a:t>
            </a:r>
            <a:r>
              <a:rPr lang="en-US" b="1" err="1">
                <a:solidFill>
                  <a:schemeClr val="dk1"/>
                </a:solidFill>
              </a:rPr>
              <a:t>i</a:t>
            </a:r>
            <a:r>
              <a:rPr lang="en-US" b="1">
                <a:solidFill>
                  <a:schemeClr val="dk1"/>
                </a:solidFill>
              </a:rPr>
              <a:t> trying to answer?</a:t>
            </a:r>
            <a:endParaRPr b="1">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	</a:t>
            </a:r>
            <a:r>
              <a:rPr lang="en-US">
                <a:solidFill>
                  <a:schemeClr val="dk1"/>
                </a:solidFill>
              </a:rPr>
              <a:t>-How much cold water will we need in order for the water to remain cold for 30 minutes</a:t>
            </a: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How did this answer inform your design?</a:t>
            </a:r>
            <a:endParaRPr b="1">
              <a:solidFill>
                <a:schemeClr val="dk1"/>
              </a:solidFill>
            </a:endParaRPr>
          </a:p>
          <a:p>
            <a:pPr marL="457200" lvl="0" indent="0" algn="l" rtl="0">
              <a:spcBef>
                <a:spcPts val="0"/>
              </a:spcBef>
              <a:spcAft>
                <a:spcPts val="0"/>
              </a:spcAft>
              <a:buClr>
                <a:schemeClr val="dk1"/>
              </a:buClr>
              <a:buSzPts val="1100"/>
              <a:buFont typeface="Arial"/>
              <a:buNone/>
            </a:pPr>
            <a:r>
              <a:rPr lang="en-US">
                <a:solidFill>
                  <a:schemeClr val="dk1"/>
                </a:solidFill>
              </a:rPr>
              <a:t>-Going forward this equation will be the benchmark for our MATLAB modeling in order to figure out the amount of ice water the reservoir will need in order to stay cool for 30 minutes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a:p>
            <a:pPr marL="320040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pic>
        <p:nvPicPr>
          <p:cNvPr id="2" name="Google Shape;177;p8">
            <a:extLst>
              <a:ext uri="{FF2B5EF4-FFF2-40B4-BE49-F238E27FC236}">
                <a16:creationId xmlns:a16="http://schemas.microsoft.com/office/drawing/2014/main" id="{206910C8-B072-B4A1-945E-3CEBC52044B0}"/>
              </a:ext>
            </a:extLst>
          </p:cNvPr>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3" name="Google Shape;111;g280c376c42a_5_2">
            <a:extLst>
              <a:ext uri="{FF2B5EF4-FFF2-40B4-BE49-F238E27FC236}">
                <a16:creationId xmlns:a16="http://schemas.microsoft.com/office/drawing/2014/main" id="{25CE41E9-042D-E66F-27DD-7C9CB271AAC7}"/>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Chris 9/19 </a:t>
            </a:r>
            <a:r>
              <a:rPr lang="en-US" err="1">
                <a:solidFill>
                  <a:srgbClr val="003366"/>
                </a:solidFill>
              </a:rPr>
              <a:t>BoeingHX</a:t>
            </a:r>
            <a:r>
              <a:rPr lang="en-US">
                <a:solidFill>
                  <a:srgbClr val="003366"/>
                </a:solidFill>
              </a:rPr>
              <a:t> F23toSp2405, 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838200" y="234156"/>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3366"/>
              </a:buClr>
              <a:buSzPct val="100000"/>
              <a:buFont typeface="Arial"/>
              <a:buNone/>
            </a:pPr>
            <a:r>
              <a:rPr lang="en-US"/>
              <a:t>Mathematical Modeling Pressure Drop</a:t>
            </a:r>
            <a:endParaRPr/>
          </a:p>
          <a:p>
            <a:pPr marL="0" lvl="0" indent="0" algn="l" rtl="0">
              <a:lnSpc>
                <a:spcPct val="90000"/>
              </a:lnSpc>
              <a:spcBef>
                <a:spcPts val="0"/>
              </a:spcBef>
              <a:spcAft>
                <a:spcPts val="0"/>
              </a:spcAft>
              <a:buClr>
                <a:srgbClr val="003366"/>
              </a:buClr>
              <a:buSzPct val="100000"/>
              <a:buFont typeface="Arial"/>
              <a:buNone/>
            </a:pPr>
            <a:endParaRPr/>
          </a:p>
        </p:txBody>
      </p:sp>
      <p:pic>
        <p:nvPicPr>
          <p:cNvPr id="203" name="Google Shape;203;p11"/>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04" name="Google Shape;204;p11"/>
          <p:cNvSpPr txBox="1"/>
          <p:nvPr/>
        </p:nvSpPr>
        <p:spPr>
          <a:xfrm>
            <a:off x="1071285" y="1316217"/>
            <a:ext cx="10941600" cy="43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rPr>
              <a:t>Main Dependent equations [11]</a:t>
            </a:r>
            <a:endParaRPr sz="1800" b="1">
              <a:solidFill>
                <a:schemeClr val="dk1"/>
              </a:solidFill>
            </a:endParaRPr>
          </a:p>
          <a:p>
            <a:pPr marL="0" lvl="0" indent="0" algn="l" rtl="0">
              <a:spcBef>
                <a:spcPts val="0"/>
              </a:spcBef>
              <a:spcAft>
                <a:spcPts val="0"/>
              </a:spcAft>
              <a:buClr>
                <a:schemeClr val="dk1"/>
              </a:buClr>
              <a:buSzPts val="1100"/>
              <a:buFont typeface="Arial"/>
              <a:buNone/>
            </a:pPr>
            <a:endParaRPr sz="1800"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a:t>
            </a:r>
            <a:r>
              <a:rPr lang="en-US" baseline="-25000">
                <a:solidFill>
                  <a:schemeClr val="dk1"/>
                </a:solidFill>
              </a:rPr>
              <a:t>1</a:t>
            </a:r>
            <a:r>
              <a:rPr lang="en-US">
                <a:solidFill>
                  <a:schemeClr val="dk1"/>
                </a:solidFill>
              </a:rPr>
              <a:t>/⍴+α</a:t>
            </a:r>
            <a:r>
              <a:rPr lang="en-US" baseline="-25000">
                <a:solidFill>
                  <a:schemeClr val="dk1"/>
                </a:solidFill>
              </a:rPr>
              <a:t>1</a:t>
            </a:r>
            <a:r>
              <a:rPr lang="en-US">
                <a:solidFill>
                  <a:schemeClr val="dk1"/>
                </a:solidFill>
              </a:rPr>
              <a:t>*V</a:t>
            </a:r>
            <a:r>
              <a:rPr lang="en-US" baseline="-25000">
                <a:solidFill>
                  <a:schemeClr val="dk1"/>
                </a:solidFill>
              </a:rPr>
              <a:t>1</a:t>
            </a:r>
            <a:r>
              <a:rPr lang="en-US" baseline="30000">
                <a:solidFill>
                  <a:schemeClr val="dk1"/>
                </a:solidFill>
              </a:rPr>
              <a:t>2</a:t>
            </a:r>
            <a:r>
              <a:rPr lang="en-US">
                <a:solidFill>
                  <a:schemeClr val="dk1"/>
                </a:solidFill>
              </a:rPr>
              <a:t>/2+g*z</a:t>
            </a:r>
            <a:r>
              <a:rPr lang="en-US" baseline="-25000">
                <a:solidFill>
                  <a:schemeClr val="dk1"/>
                </a:solidFill>
              </a:rPr>
              <a:t>1</a:t>
            </a:r>
            <a:r>
              <a:rPr lang="en-US">
                <a:solidFill>
                  <a:schemeClr val="dk1"/>
                </a:solidFill>
              </a:rPr>
              <a:t>) – (p</a:t>
            </a:r>
            <a:r>
              <a:rPr lang="en-US" baseline="-25000">
                <a:solidFill>
                  <a:schemeClr val="dk1"/>
                </a:solidFill>
              </a:rPr>
              <a:t>2</a:t>
            </a:r>
            <a:r>
              <a:rPr lang="en-US">
                <a:solidFill>
                  <a:schemeClr val="dk1"/>
                </a:solidFill>
              </a:rPr>
              <a:t>/⍴+α</a:t>
            </a:r>
            <a:r>
              <a:rPr lang="en-US" baseline="-25000">
                <a:solidFill>
                  <a:schemeClr val="dk1"/>
                </a:solidFill>
              </a:rPr>
              <a:t>2</a:t>
            </a:r>
            <a:r>
              <a:rPr lang="en-US">
                <a:solidFill>
                  <a:schemeClr val="dk1"/>
                </a:solidFill>
              </a:rPr>
              <a:t>*V</a:t>
            </a:r>
            <a:r>
              <a:rPr lang="en-US" baseline="-25000">
                <a:solidFill>
                  <a:schemeClr val="dk1"/>
                </a:solidFill>
              </a:rPr>
              <a:t>2</a:t>
            </a:r>
            <a:r>
              <a:rPr lang="en-US" baseline="30000">
                <a:solidFill>
                  <a:schemeClr val="dk1"/>
                </a:solidFill>
              </a:rPr>
              <a:t>2</a:t>
            </a:r>
            <a:r>
              <a:rPr lang="en-US">
                <a:solidFill>
                  <a:schemeClr val="dk1"/>
                </a:solidFill>
              </a:rPr>
              <a:t>/2+g*z</a:t>
            </a:r>
            <a:r>
              <a:rPr lang="en-US" baseline="-25000">
                <a:solidFill>
                  <a:schemeClr val="dk1"/>
                </a:solidFill>
              </a:rPr>
              <a:t>2</a:t>
            </a:r>
            <a:r>
              <a:rPr lang="en-US">
                <a:solidFill>
                  <a:schemeClr val="dk1"/>
                </a:solidFill>
              </a:rPr>
              <a:t>) = h</a:t>
            </a:r>
            <a:r>
              <a:rPr lang="en-US" baseline="-25000">
                <a:solidFill>
                  <a:schemeClr val="dk1"/>
                </a:solidFill>
              </a:rPr>
              <a:t>l </a:t>
            </a:r>
            <a:r>
              <a:rPr lang="en-US">
                <a:solidFill>
                  <a:schemeClr val="dk1"/>
                </a:solidFill>
              </a:rPr>
              <a:t>+ </a:t>
            </a:r>
            <a:r>
              <a:rPr lang="en-US" err="1">
                <a:solidFill>
                  <a:schemeClr val="dk1"/>
                </a:solidFill>
              </a:rPr>
              <a:t>h</a:t>
            </a:r>
            <a:r>
              <a:rPr lang="en-US" baseline="-25000" err="1">
                <a:solidFill>
                  <a:schemeClr val="dk1"/>
                </a:solidFill>
              </a:rPr>
              <a:t>lm</a:t>
            </a:r>
            <a:r>
              <a:rPr lang="en-US">
                <a:solidFill>
                  <a:schemeClr val="dk1"/>
                </a:solidFill>
              </a:rPr>
              <a:t>		h</a:t>
            </a:r>
            <a:r>
              <a:rPr lang="en-US" baseline="-25000">
                <a:solidFill>
                  <a:schemeClr val="dk1"/>
                </a:solidFill>
              </a:rPr>
              <a:t>l</a:t>
            </a:r>
            <a:r>
              <a:rPr lang="en-US">
                <a:solidFill>
                  <a:schemeClr val="dk1"/>
                </a:solidFill>
              </a:rPr>
              <a:t> = ƒ*L/D*V^2/2			</a:t>
            </a:r>
            <a:r>
              <a:rPr lang="en-US" err="1">
                <a:solidFill>
                  <a:schemeClr val="dk1"/>
                </a:solidFill>
              </a:rPr>
              <a:t>h</a:t>
            </a:r>
            <a:r>
              <a:rPr lang="en-US" baseline="-25000" err="1">
                <a:solidFill>
                  <a:schemeClr val="dk1"/>
                </a:solidFill>
              </a:rPr>
              <a:t>lm</a:t>
            </a:r>
            <a:r>
              <a:rPr lang="en-US">
                <a:solidFill>
                  <a:schemeClr val="dk1"/>
                </a:solidFill>
              </a:rPr>
              <a:t> = K*V^2/2</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	= pressure		⍴ 	= density				α 	= kinetic energy coefficient</a:t>
            </a:r>
          </a:p>
          <a:p>
            <a:pPr marL="0" lvl="0" indent="0" algn="l" rtl="0">
              <a:spcBef>
                <a:spcPts val="0"/>
              </a:spcBef>
              <a:spcAft>
                <a:spcPts val="0"/>
              </a:spcAft>
              <a:buClr>
                <a:schemeClr val="dk1"/>
              </a:buClr>
              <a:buSzPts val="1100"/>
              <a:buFont typeface="Arial"/>
              <a:buNone/>
            </a:pPr>
            <a:r>
              <a:rPr lang="en-US">
                <a:solidFill>
                  <a:schemeClr val="dk1"/>
                </a:solidFill>
              </a:rPr>
              <a:t>V 	= avg. velocity	g 	= </a:t>
            </a:r>
            <a:r>
              <a:rPr lang="en-US" err="1">
                <a:solidFill>
                  <a:schemeClr val="dk1"/>
                </a:solidFill>
              </a:rPr>
              <a:t>grav</a:t>
            </a:r>
            <a:r>
              <a:rPr lang="en-US">
                <a:solidFill>
                  <a:schemeClr val="dk1"/>
                </a:solidFill>
              </a:rPr>
              <a:t>. accel.			z 	= elevation 		</a:t>
            </a:r>
          </a:p>
          <a:p>
            <a:pPr marL="0" lvl="0" indent="0" algn="l" rtl="0">
              <a:spcBef>
                <a:spcPts val="0"/>
              </a:spcBef>
              <a:spcAft>
                <a:spcPts val="0"/>
              </a:spcAft>
              <a:buClr>
                <a:schemeClr val="dk1"/>
              </a:buClr>
              <a:buSzPts val="1100"/>
              <a:buFont typeface="Arial"/>
              <a:buNone/>
            </a:pPr>
            <a:r>
              <a:rPr lang="en-US">
                <a:solidFill>
                  <a:schemeClr val="dk1"/>
                </a:solidFill>
              </a:rPr>
              <a:t>h</a:t>
            </a:r>
            <a:r>
              <a:rPr lang="en-US" baseline="-25000">
                <a:solidFill>
                  <a:schemeClr val="dk1"/>
                </a:solidFill>
              </a:rPr>
              <a:t>l</a:t>
            </a:r>
            <a:r>
              <a:rPr lang="en-US">
                <a:solidFill>
                  <a:schemeClr val="dk1"/>
                </a:solidFill>
              </a:rPr>
              <a:t> 	= major head loss	ƒ	= friction factor (from Colebrook Eqn.)	L 	= pipe length	</a:t>
            </a:r>
          </a:p>
          <a:p>
            <a:pPr marL="0" lvl="0" indent="0" algn="l" rtl="0">
              <a:spcBef>
                <a:spcPts val="0"/>
              </a:spcBef>
              <a:spcAft>
                <a:spcPts val="0"/>
              </a:spcAft>
              <a:buClr>
                <a:schemeClr val="dk1"/>
              </a:buClr>
              <a:buSzPts val="1100"/>
              <a:buFont typeface="Arial"/>
              <a:buNone/>
            </a:pPr>
            <a:r>
              <a:rPr lang="en-US">
                <a:solidFill>
                  <a:schemeClr val="dk1"/>
                </a:solidFill>
              </a:rPr>
              <a:t>D	= pipe diameter	</a:t>
            </a:r>
            <a:r>
              <a:rPr lang="en-US" err="1">
                <a:solidFill>
                  <a:schemeClr val="dk1"/>
                </a:solidFill>
              </a:rPr>
              <a:t>h</a:t>
            </a:r>
            <a:r>
              <a:rPr lang="en-US" baseline="-25000" err="1">
                <a:solidFill>
                  <a:schemeClr val="dk1"/>
                </a:solidFill>
              </a:rPr>
              <a:t>lm</a:t>
            </a:r>
            <a:r>
              <a:rPr lang="en-US">
                <a:solidFill>
                  <a:schemeClr val="dk1"/>
                </a:solidFill>
              </a:rPr>
              <a:t>	= expansion head loss			K	= Minor loss coefficient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a:solidFill>
                  <a:schemeClr val="dk1"/>
                </a:solidFill>
              </a:rPr>
              <a:t>Initial Calculations: </a:t>
            </a:r>
            <a:endParaRPr>
              <a:solidFill>
                <a:schemeClr val="dk1"/>
              </a:solidFill>
            </a:endParaRPr>
          </a:p>
          <a:p>
            <a:pPr marL="0" lvl="0" indent="0" algn="l" rtl="0">
              <a:spcBef>
                <a:spcPts val="0"/>
              </a:spcBef>
              <a:spcAft>
                <a:spcPts val="0"/>
              </a:spcAft>
              <a:buNone/>
            </a:pPr>
            <a:r>
              <a:rPr lang="en-US">
                <a:solidFill>
                  <a:schemeClr val="dk1"/>
                </a:solidFill>
              </a:rPr>
              <a:t>Assuming no change in elevation, turbulent flow (α = 1),V</a:t>
            </a:r>
            <a:r>
              <a:rPr lang="en-US" baseline="-25000">
                <a:solidFill>
                  <a:schemeClr val="dk1"/>
                </a:solidFill>
              </a:rPr>
              <a:t>2 </a:t>
            </a:r>
            <a:r>
              <a:rPr lang="en-US">
                <a:solidFill>
                  <a:schemeClr val="dk1"/>
                </a:solidFill>
              </a:rPr>
              <a:t>= 0, and K = 1:</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err="1">
                <a:solidFill>
                  <a:schemeClr val="dk1"/>
                </a:solidFill>
              </a:rPr>
              <a:t>Δp</a:t>
            </a:r>
            <a:r>
              <a:rPr lang="en-US">
                <a:solidFill>
                  <a:schemeClr val="dk1"/>
                </a:solidFill>
              </a:rPr>
              <a:t> = ⍴(ƒ*L/D*V</a:t>
            </a:r>
            <a:r>
              <a:rPr lang="en-US" baseline="-25000">
                <a:solidFill>
                  <a:schemeClr val="dk1"/>
                </a:solidFill>
              </a:rPr>
              <a:t>1</a:t>
            </a:r>
            <a:r>
              <a:rPr lang="en-US" baseline="30000">
                <a:solidFill>
                  <a:schemeClr val="dk1"/>
                </a:solidFill>
              </a:rPr>
              <a:t>2</a:t>
            </a:r>
            <a:r>
              <a:rPr lang="en-US">
                <a:solidFill>
                  <a:schemeClr val="dk1"/>
                </a:solidFill>
              </a:rPr>
              <a:t>/2)</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With Q = 4gpm (V = .498m/s), 20ft of ½ in. plastic tubing, and ice water at T = 0℃, and ƒ = .0646 (iteratively solved using MATLAB):</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err="1">
                <a:solidFill>
                  <a:schemeClr val="dk1"/>
                </a:solidFill>
              </a:rPr>
              <a:t>Δp</a:t>
            </a:r>
            <a:r>
              <a:rPr lang="en-US">
                <a:solidFill>
                  <a:schemeClr val="dk1"/>
                </a:solidFill>
              </a:rPr>
              <a:t> = 1000 kg/m</a:t>
            </a:r>
            <a:r>
              <a:rPr lang="en-US" baseline="30000">
                <a:solidFill>
                  <a:schemeClr val="dk1"/>
                </a:solidFill>
              </a:rPr>
              <a:t>3</a:t>
            </a:r>
            <a:r>
              <a:rPr lang="en-US">
                <a:solidFill>
                  <a:schemeClr val="dk1"/>
                </a:solidFill>
              </a:rPr>
              <a:t>*(.0646*(6.096m/.0127m)*(.498m/s)</a:t>
            </a:r>
            <a:r>
              <a:rPr lang="en-US" baseline="30000">
                <a:solidFill>
                  <a:schemeClr val="dk1"/>
                </a:solidFill>
              </a:rPr>
              <a:t>2</a:t>
            </a:r>
            <a:r>
              <a:rPr lang="en-US">
                <a:solidFill>
                  <a:schemeClr val="dk1"/>
                </a:solidFill>
              </a:rPr>
              <a:t>/2) = </a:t>
            </a:r>
            <a:r>
              <a:rPr lang="en-US" b="1">
                <a:solidFill>
                  <a:schemeClr val="dk1"/>
                </a:solidFill>
              </a:rPr>
              <a:t>3849.6 Pa or .558 psi</a:t>
            </a:r>
            <a:endParaRPr b="1">
              <a:solidFill>
                <a:schemeClr val="dk1"/>
              </a:solidFill>
            </a:endParaRPr>
          </a:p>
          <a:p>
            <a:pPr marL="32004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The pump is rated to provide 45 psi at the selected flow rate so the pump is suitable for our design in terms of pressure</a:t>
            </a:r>
            <a:endParaRPr>
              <a:solidFill>
                <a:schemeClr val="dk1"/>
              </a:solidFill>
            </a:endParaRPr>
          </a:p>
          <a:p>
            <a:pPr marL="32004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Moving forward, these calculations will be re-evaluated to account for all losses in the system such as in the heat exchanger or in elbows.</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3" name="Google Shape;111;g280c376c42a_5_2">
            <a:extLst>
              <a:ext uri="{FF2B5EF4-FFF2-40B4-BE49-F238E27FC236}">
                <a16:creationId xmlns:a16="http://schemas.microsoft.com/office/drawing/2014/main" id="{8EC69ACC-2DCB-6C92-6663-0B9C5003E294}"/>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Lorenz 9/19 </a:t>
            </a:r>
            <a:r>
              <a:rPr lang="en-US" err="1">
                <a:solidFill>
                  <a:srgbClr val="003366"/>
                </a:solidFill>
              </a:rPr>
              <a:t>BoeingHX</a:t>
            </a:r>
            <a:r>
              <a:rPr lang="en-US">
                <a:solidFill>
                  <a:srgbClr val="003366"/>
                </a:solidFill>
              </a:rPr>
              <a:t> F23toSp2405, 13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45447d37cc_0_8"/>
          <p:cNvSpPr txBox="1">
            <a:spLocks noGrp="1"/>
          </p:cNvSpPr>
          <p:nvPr>
            <p:ph type="title"/>
          </p:nvPr>
        </p:nvSpPr>
        <p:spPr>
          <a:xfrm>
            <a:off x="838200" y="80475"/>
            <a:ext cx="11353800" cy="1325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3366"/>
              </a:buClr>
              <a:buSzPct val="100000"/>
              <a:buFont typeface="Arial"/>
              <a:buNone/>
            </a:pPr>
            <a:r>
              <a:rPr lang="en-US"/>
              <a:t>Mathematical Modeling Heat Exchanger </a:t>
            </a:r>
            <a:endParaRPr/>
          </a:p>
          <a:p>
            <a:pPr marL="0" lvl="0" indent="0" algn="l" rtl="0">
              <a:lnSpc>
                <a:spcPct val="90000"/>
              </a:lnSpc>
              <a:spcBef>
                <a:spcPts val="0"/>
              </a:spcBef>
              <a:spcAft>
                <a:spcPts val="0"/>
              </a:spcAft>
              <a:buClr>
                <a:srgbClr val="003366"/>
              </a:buClr>
              <a:buSzPct val="100000"/>
              <a:buFont typeface="Arial"/>
              <a:buNone/>
            </a:pPr>
            <a:endParaRPr/>
          </a:p>
        </p:txBody>
      </p:sp>
      <p:pic>
        <p:nvPicPr>
          <p:cNvPr id="212" name="Google Shape;212;g245447d37cc_0_8"/>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13" name="Google Shape;213;g245447d37cc_0_8"/>
          <p:cNvSpPr txBox="1"/>
          <p:nvPr/>
        </p:nvSpPr>
        <p:spPr>
          <a:xfrm>
            <a:off x="954398" y="782125"/>
            <a:ext cx="10256700" cy="42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t>Main Dependent equation [10]</a:t>
            </a:r>
            <a:endParaRPr sz="1800" b="1"/>
          </a:p>
          <a:p>
            <a:pPr marL="0" lvl="0" indent="0" algn="l" rtl="0">
              <a:spcBef>
                <a:spcPts val="0"/>
              </a:spcBef>
              <a:spcAft>
                <a:spcPts val="0"/>
              </a:spcAft>
              <a:buNone/>
            </a:pPr>
            <a:r>
              <a:rPr lang="en-US" b="1"/>
              <a:t>Initial Calculations</a:t>
            </a:r>
            <a:endParaRPr b="1"/>
          </a:p>
          <a:p>
            <a:pPr marL="0" lvl="0" indent="0" algn="l" rtl="0">
              <a:spcBef>
                <a:spcPts val="0"/>
              </a:spcBef>
              <a:spcAft>
                <a:spcPts val="0"/>
              </a:spcAft>
              <a:buNone/>
            </a:pPr>
            <a:r>
              <a:rPr lang="en-US"/>
              <a:t>The Following equation relates the heat transfer to the specific heat capacity of the ‘cold’ fluid (Ice Water) and the inlet and outlet temperatures</a:t>
            </a:r>
            <a:endParaRPr>
              <a:solidFill>
                <a:schemeClr val="dk1"/>
              </a:solidFill>
            </a:endParaRPr>
          </a:p>
          <a:p>
            <a:pPr marL="0" lvl="0" indent="0" algn="l" rtl="0">
              <a:spcBef>
                <a:spcPts val="0"/>
              </a:spcBef>
              <a:spcAft>
                <a:spcPts val="0"/>
              </a:spcAft>
              <a:buNone/>
            </a:pPr>
            <a:endParaRPr>
              <a:solidFill>
                <a:schemeClr val="dk1"/>
              </a:solidFill>
            </a:endParaRPr>
          </a:p>
          <a:p>
            <a:pPr marL="2743200" lvl="0" indent="457200" algn="l" rtl="0">
              <a:spcBef>
                <a:spcPts val="0"/>
              </a:spcBef>
              <a:spcAft>
                <a:spcPts val="0"/>
              </a:spcAft>
              <a:buNone/>
            </a:pPr>
            <a:r>
              <a:rPr lang="en-US"/>
              <a:t>q=</a:t>
            </a:r>
            <a:r>
              <a:rPr lang="en-US" err="1">
                <a:solidFill>
                  <a:schemeClr val="dk1"/>
                </a:solidFill>
              </a:rPr>
              <a:t>ṁ</a:t>
            </a:r>
            <a:r>
              <a:rPr lang="en-US" baseline="-25000" err="1"/>
              <a:t>c</a:t>
            </a:r>
            <a:r>
              <a:rPr lang="en-US"/>
              <a:t>*C</a:t>
            </a:r>
            <a:r>
              <a:rPr lang="en-US" baseline="-25000"/>
              <a:t>c</a:t>
            </a:r>
            <a:r>
              <a:rPr lang="en-US"/>
              <a:t>(</a:t>
            </a:r>
            <a:r>
              <a:rPr lang="en-US" err="1"/>
              <a:t>T</a:t>
            </a:r>
            <a:r>
              <a:rPr lang="en-US" baseline="-25000" err="1"/>
              <a:t>co</a:t>
            </a:r>
            <a:r>
              <a:rPr lang="en-US" err="1"/>
              <a:t>-T</a:t>
            </a:r>
            <a:r>
              <a:rPr lang="en-US" baseline="-25000" err="1"/>
              <a:t>ci</a:t>
            </a:r>
            <a:r>
              <a:rPr lang="en-US"/>
              <a:t>)=25.08 KW</a:t>
            </a:r>
          </a:p>
          <a:p>
            <a:pPr marL="2743200" lvl="0" indent="457200" algn="l" rtl="0">
              <a:spcBef>
                <a:spcPts val="0"/>
              </a:spcBef>
              <a:spcAft>
                <a:spcPts val="0"/>
              </a:spcAft>
              <a:buNone/>
            </a:pPr>
            <a:endParaRPr lang="en-US"/>
          </a:p>
          <a:p>
            <a:pPr marL="2743200" lvl="0" indent="457200" algn="l" rtl="0">
              <a:spcBef>
                <a:spcPts val="0"/>
              </a:spcBef>
              <a:spcAft>
                <a:spcPts val="0"/>
              </a:spcAft>
              <a:buNone/>
            </a:pPr>
            <a:r>
              <a:rPr lang="en-US"/>
              <a:t>q=ideal heat transfer</a:t>
            </a:r>
          </a:p>
          <a:p>
            <a:pPr marL="2743200" lvl="0" indent="457200" algn="l" rtl="0">
              <a:spcBef>
                <a:spcPts val="0"/>
              </a:spcBef>
              <a:spcAft>
                <a:spcPts val="0"/>
              </a:spcAft>
              <a:buNone/>
            </a:pPr>
            <a:endParaRPr lang="en-US"/>
          </a:p>
          <a:p>
            <a:pPr marL="0" lvl="0" indent="457200" algn="l" rtl="0">
              <a:spcBef>
                <a:spcPts val="0"/>
              </a:spcBef>
              <a:spcAft>
                <a:spcPts val="0"/>
              </a:spcAft>
              <a:buNone/>
            </a:pPr>
            <a:r>
              <a:rPr lang="en-US">
                <a:solidFill>
                  <a:schemeClr val="dk1"/>
                </a:solidFill>
              </a:rPr>
              <a:t>	</a:t>
            </a:r>
            <a:r>
              <a:rPr lang="en-US" err="1">
                <a:solidFill>
                  <a:schemeClr val="dk1"/>
                </a:solidFill>
              </a:rPr>
              <a:t>ṁ</a:t>
            </a:r>
            <a:r>
              <a:rPr lang="en-US" baseline="-25000" err="1">
                <a:solidFill>
                  <a:schemeClr val="dk1"/>
                </a:solidFill>
              </a:rPr>
              <a:t>c</a:t>
            </a:r>
            <a:r>
              <a:rPr lang="en-US"/>
              <a:t> =.25 kg/s -mass flow rate of cold water	</a:t>
            </a:r>
            <a:r>
              <a:rPr lang="en-US">
                <a:solidFill>
                  <a:schemeClr val="dk1"/>
                </a:solidFill>
              </a:rPr>
              <a:t>C</a:t>
            </a:r>
            <a:r>
              <a:rPr lang="en-US" baseline="-25000">
                <a:solidFill>
                  <a:schemeClr val="dk1"/>
                </a:solidFill>
              </a:rPr>
              <a:t>c</a:t>
            </a:r>
            <a:r>
              <a:rPr lang="en-US">
                <a:solidFill>
                  <a:schemeClr val="dk1"/>
                </a:solidFill>
              </a:rPr>
              <a:t>=4.18 kJ/</a:t>
            </a:r>
            <a:r>
              <a:rPr lang="en-US" err="1">
                <a:solidFill>
                  <a:schemeClr val="dk1"/>
                </a:solidFill>
              </a:rPr>
              <a:t>kg°C</a:t>
            </a:r>
            <a:r>
              <a:rPr lang="en-US">
                <a:solidFill>
                  <a:schemeClr val="dk1"/>
                </a:solidFill>
              </a:rPr>
              <a:t> -Specific Heat Capacity of water</a:t>
            </a:r>
            <a:endParaRPr lang="en-US"/>
          </a:p>
          <a:p>
            <a:pPr marL="0" lvl="0" indent="0" algn="l" rtl="0">
              <a:spcBef>
                <a:spcPts val="0"/>
              </a:spcBef>
              <a:spcAft>
                <a:spcPts val="0"/>
              </a:spcAft>
              <a:buNone/>
            </a:pPr>
            <a:r>
              <a:rPr lang="en-US">
                <a:solidFill>
                  <a:schemeClr val="dk1"/>
                </a:solidFill>
              </a:rPr>
              <a:t>	</a:t>
            </a:r>
            <a:r>
              <a:rPr lang="en-US" err="1">
                <a:solidFill>
                  <a:schemeClr val="dk1"/>
                </a:solidFill>
              </a:rPr>
              <a:t>T</a:t>
            </a:r>
            <a:r>
              <a:rPr lang="en-US" baseline="-25000" err="1">
                <a:solidFill>
                  <a:schemeClr val="dk1"/>
                </a:solidFill>
              </a:rPr>
              <a:t>co</a:t>
            </a:r>
            <a:r>
              <a:rPr lang="en-US">
                <a:solidFill>
                  <a:schemeClr val="dk1"/>
                </a:solidFill>
              </a:rPr>
              <a:t>=24 °C -Temperature of water outlet</a:t>
            </a:r>
            <a:r>
              <a:rPr lang="en-US" baseline="-25000">
                <a:solidFill>
                  <a:schemeClr val="dk1"/>
                </a:solidFill>
              </a:rPr>
              <a:t>	</a:t>
            </a:r>
            <a:r>
              <a:rPr lang="en-US" err="1">
                <a:solidFill>
                  <a:schemeClr val="dk1"/>
                </a:solidFill>
              </a:rPr>
              <a:t>T</a:t>
            </a:r>
            <a:r>
              <a:rPr lang="en-US" baseline="-25000" err="1">
                <a:solidFill>
                  <a:schemeClr val="dk1"/>
                </a:solidFill>
              </a:rPr>
              <a:t>ci</a:t>
            </a:r>
            <a:r>
              <a:rPr lang="en-US">
                <a:solidFill>
                  <a:schemeClr val="dk1"/>
                </a:solidFill>
              </a:rPr>
              <a:t>=0 °C -Temperature of water outlet</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b="1"/>
              <a:t>What am </a:t>
            </a:r>
            <a:r>
              <a:rPr lang="en-US" b="1" err="1"/>
              <a:t>i</a:t>
            </a:r>
            <a:r>
              <a:rPr lang="en-US" b="1"/>
              <a:t> trying to answer?</a:t>
            </a:r>
          </a:p>
          <a:p>
            <a:pPr marL="0" lvl="0" indent="0" algn="l" rtl="0">
              <a:spcBef>
                <a:spcPts val="0"/>
              </a:spcBef>
              <a:spcAft>
                <a:spcPts val="0"/>
              </a:spcAft>
              <a:buNone/>
            </a:pPr>
            <a:r>
              <a:rPr lang="en-US" b="1"/>
              <a:t>	- </a:t>
            </a:r>
            <a:r>
              <a:rPr lang="en-US"/>
              <a:t>How much heat transfer needs to occur in our design</a:t>
            </a:r>
            <a:endParaRPr/>
          </a:p>
          <a:p>
            <a:pPr marL="0" lvl="0" indent="0" algn="l" rtl="0">
              <a:spcBef>
                <a:spcPts val="0"/>
              </a:spcBef>
              <a:spcAft>
                <a:spcPts val="0"/>
              </a:spcAft>
              <a:buNone/>
            </a:pPr>
            <a:r>
              <a:rPr lang="en-US" b="1"/>
              <a:t>What was your answer?</a:t>
            </a:r>
          </a:p>
          <a:p>
            <a:pPr marL="0" lvl="0" indent="0" algn="l" rtl="0">
              <a:spcBef>
                <a:spcPts val="0"/>
              </a:spcBef>
              <a:spcAft>
                <a:spcPts val="0"/>
              </a:spcAft>
              <a:buNone/>
            </a:pPr>
            <a:r>
              <a:rPr lang="en-US" b="1"/>
              <a:t>	</a:t>
            </a:r>
            <a:r>
              <a:rPr lang="en-US"/>
              <a:t>- for our system to operate at the desired temperatures the transfer of 25.08 KW of heat energy must occur</a:t>
            </a:r>
            <a:endParaRPr/>
          </a:p>
          <a:p>
            <a:pPr marL="0" lvl="0" indent="0" algn="l" rtl="0">
              <a:spcBef>
                <a:spcPts val="0"/>
              </a:spcBef>
              <a:spcAft>
                <a:spcPts val="0"/>
              </a:spcAft>
              <a:buNone/>
            </a:pPr>
            <a:r>
              <a:rPr lang="en-US" b="1"/>
              <a:t>How did this answer inform your design?</a:t>
            </a:r>
          </a:p>
          <a:p>
            <a:pPr marL="0" lvl="0" indent="0" algn="l" rtl="0">
              <a:spcBef>
                <a:spcPts val="0"/>
              </a:spcBef>
              <a:spcAft>
                <a:spcPts val="0"/>
              </a:spcAft>
              <a:buNone/>
            </a:pPr>
            <a:r>
              <a:rPr lang="en-US" b="1"/>
              <a:t>	</a:t>
            </a:r>
            <a:r>
              <a:rPr lang="en-US"/>
              <a:t>-This answer will help in determining design factors such as material choice, area of heat transfer surface, thickness 	  	as well as many other factors</a:t>
            </a:r>
            <a:endParaRPr/>
          </a:p>
          <a:p>
            <a:pPr marL="45720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800" b="1">
                <a:solidFill>
                  <a:schemeClr val="dk1"/>
                </a:solidFill>
              </a:rPr>
              <a:t>Next Step in Mathematical Modeling</a:t>
            </a:r>
            <a:endParaRPr sz="1800" b="1">
              <a:solidFill>
                <a:schemeClr val="dk1"/>
              </a:solidFill>
            </a:endParaRPr>
          </a:p>
          <a:p>
            <a:pPr marL="0" lvl="0" indent="0" algn="l" rtl="0">
              <a:spcBef>
                <a:spcPts val="0"/>
              </a:spcBef>
              <a:spcAft>
                <a:spcPts val="0"/>
              </a:spcAft>
              <a:buNone/>
            </a:pPr>
            <a:r>
              <a:rPr lang="en-US">
                <a:solidFill>
                  <a:schemeClr val="dk1"/>
                </a:solidFill>
              </a:rPr>
              <a:t>-Use MATLAB to write a program that can balance equations related to </a:t>
            </a:r>
            <a:r>
              <a:rPr lang="en-US" err="1">
                <a:solidFill>
                  <a:schemeClr val="dk1"/>
                </a:solidFill>
              </a:rPr>
              <a:t>thermohydraulics</a:t>
            </a:r>
            <a:r>
              <a:rPr lang="en-US">
                <a:solidFill>
                  <a:schemeClr val="dk1"/>
                </a:solidFill>
              </a:rPr>
              <a:t>, efficiency aspects, pipe flows and many other components to help select the optimal pipe/plate sizes, thicknesses, lengths, materials and number of tubes/plates for our desired heat transfer</a:t>
            </a:r>
            <a:endParaRPr>
              <a:solidFill>
                <a:schemeClr val="dk1"/>
              </a:solidFill>
            </a:endParaRPr>
          </a:p>
          <a:p>
            <a:pPr marL="0" lvl="0" indent="0" algn="l" rtl="0">
              <a:lnSpc>
                <a:spcPct val="115000"/>
              </a:lnSpc>
              <a:spcBef>
                <a:spcPts val="1200"/>
              </a:spcBef>
              <a:spcAft>
                <a:spcPts val="0"/>
              </a:spcAft>
              <a:buNone/>
            </a:pPr>
            <a:endParaRPr sz="800">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p:txBody>
      </p:sp>
      <p:sp>
        <p:nvSpPr>
          <p:cNvPr id="2" name="Google Shape;111;g280c376c42a_5_2">
            <a:extLst>
              <a:ext uri="{FF2B5EF4-FFF2-40B4-BE49-F238E27FC236}">
                <a16:creationId xmlns:a16="http://schemas.microsoft.com/office/drawing/2014/main" id="{B9366F08-B642-C806-EBEB-2598546D0FC8}"/>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Dennis 9/19 </a:t>
            </a:r>
            <a:r>
              <a:rPr lang="en-US" err="1">
                <a:solidFill>
                  <a:srgbClr val="003366"/>
                </a:solidFill>
              </a:rPr>
              <a:t>BoeingHX</a:t>
            </a:r>
            <a:r>
              <a:rPr lang="en-US">
                <a:solidFill>
                  <a:srgbClr val="003366"/>
                </a:solidFill>
              </a:rPr>
              <a:t> F23toSp2405, 11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sz="4500"/>
              <a:t>Budget</a:t>
            </a:r>
            <a:endParaRPr sz="4500"/>
          </a:p>
        </p:txBody>
      </p:sp>
      <p:pic>
        <p:nvPicPr>
          <p:cNvPr id="221" name="Google Shape;221;p13"/>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22" name="Google Shape;222;p13"/>
          <p:cNvSpPr txBox="1"/>
          <p:nvPr/>
        </p:nvSpPr>
        <p:spPr>
          <a:xfrm>
            <a:off x="884350" y="1726725"/>
            <a:ext cx="10947600" cy="4267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1800" b="1"/>
              <a:t>Project Funding						Estimated Expenditures</a:t>
            </a:r>
          </a:p>
          <a:p>
            <a:pPr marL="457200" lvl="1" indent="-317500">
              <a:lnSpc>
                <a:spcPct val="115000"/>
              </a:lnSpc>
              <a:buSzPts val="1400"/>
              <a:buChar char="-"/>
            </a:pPr>
            <a:r>
              <a:rPr lang="en-US"/>
              <a:t>$5,000 provided by Boeing					-	$ 137.98 for 2 QTY Pumps</a:t>
            </a:r>
          </a:p>
          <a:p>
            <a:pPr marL="457200" lvl="1" indent="-317500">
              <a:lnSpc>
                <a:spcPct val="115000"/>
              </a:lnSpc>
              <a:buSzPts val="1400"/>
              <a:buChar char="-"/>
            </a:pPr>
            <a:r>
              <a:rPr lang="en-US"/>
              <a:t>$1,000 provided by VA grant					-	$   13.76 for Plastic Tubing								-	$   22.99 for Radiator</a:t>
            </a:r>
          </a:p>
          <a:p>
            <a:pPr marL="0" lvl="0" indent="0" algn="l" rtl="0">
              <a:lnSpc>
                <a:spcPct val="115000"/>
              </a:lnSpc>
              <a:spcBef>
                <a:spcPts val="0"/>
              </a:spcBef>
              <a:spcAft>
                <a:spcPts val="0"/>
              </a:spcAft>
              <a:buNone/>
            </a:pPr>
            <a:r>
              <a:rPr lang="en-US"/>
              <a:t>							-	$   45.12 for 2 QTY fans</a:t>
            </a:r>
          </a:p>
          <a:p>
            <a:pPr marL="1371600" lvl="0" indent="457200" algn="l" rtl="0">
              <a:lnSpc>
                <a:spcPct val="115000"/>
              </a:lnSpc>
              <a:spcBef>
                <a:spcPts val="0"/>
              </a:spcBef>
              <a:spcAft>
                <a:spcPts val="0"/>
              </a:spcAft>
              <a:buNone/>
            </a:pPr>
            <a:r>
              <a:rPr lang="en-US">
                <a:solidFill>
                  <a:schemeClr val="accent6"/>
                </a:solidFill>
              </a:rPr>
              <a:t>					</a:t>
            </a:r>
            <a:r>
              <a:rPr lang="en-US">
                <a:solidFill>
                  <a:schemeClr val="dk1"/>
                </a:solidFill>
              </a:rPr>
              <a:t>-	$   15.95 for fan power supply</a:t>
            </a:r>
            <a:endParaRPr>
              <a:solidFill>
                <a:schemeClr val="dk1"/>
              </a:solidFill>
            </a:endParaRPr>
          </a:p>
          <a:p>
            <a:pPr marL="1371600" lvl="0" indent="457200" algn="l" rtl="0">
              <a:lnSpc>
                <a:spcPct val="115000"/>
              </a:lnSpc>
              <a:spcBef>
                <a:spcPts val="0"/>
              </a:spcBef>
              <a:spcAft>
                <a:spcPts val="0"/>
              </a:spcAft>
              <a:buNone/>
            </a:pPr>
            <a:r>
              <a:rPr lang="en-US">
                <a:solidFill>
                  <a:schemeClr val="dk1"/>
                </a:solidFill>
              </a:rPr>
              <a:t>					- 	$   14.91 for pump power supply</a:t>
            </a:r>
            <a:endParaRPr>
              <a:solidFill>
                <a:schemeClr val="dk1"/>
              </a:solidFill>
            </a:endParaRPr>
          </a:p>
          <a:p>
            <a:pPr marL="457200" lvl="0" indent="0" algn="l" rtl="0">
              <a:lnSpc>
                <a:spcPct val="115000"/>
              </a:lnSpc>
              <a:spcBef>
                <a:spcPts val="0"/>
              </a:spcBef>
              <a:spcAft>
                <a:spcPts val="0"/>
              </a:spcAft>
              <a:buNone/>
            </a:pPr>
            <a:r>
              <a:rPr lang="en-US"/>
              <a:t>							-	$   83.40 for 30 ft of copper tubing (approx.)</a:t>
            </a:r>
            <a:endParaRPr/>
          </a:p>
          <a:p>
            <a:pPr marL="0" lvl="0" indent="0" algn="l" rtl="0">
              <a:lnSpc>
                <a:spcPct val="115000"/>
              </a:lnSpc>
              <a:spcBef>
                <a:spcPts val="0"/>
              </a:spcBef>
              <a:spcAft>
                <a:spcPts val="0"/>
              </a:spcAft>
              <a:buNone/>
            </a:pPr>
            <a:r>
              <a:rPr lang="en-US"/>
              <a:t>							-	</a:t>
            </a:r>
            <a:r>
              <a:rPr lang="en-US">
                <a:solidFill>
                  <a:schemeClr val="dk1"/>
                </a:solidFill>
              </a:rPr>
              <a:t>$ 200.00 for reservoir (approx.)</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317500" algn="l" rtl="0">
              <a:lnSpc>
                <a:spcPct val="115000"/>
              </a:lnSpc>
              <a:spcBef>
                <a:spcPts val="0"/>
              </a:spcBef>
              <a:spcAft>
                <a:spcPts val="0"/>
              </a:spcAft>
              <a:buSzPts val="1400"/>
              <a:buChar char="-"/>
            </a:pPr>
            <a:r>
              <a:rPr lang="en-US">
                <a:solidFill>
                  <a:schemeClr val="dk1"/>
                </a:solidFill>
              </a:rPr>
              <a:t>Total Income: 	  </a:t>
            </a:r>
            <a:r>
              <a:rPr lang="en-US">
                <a:solidFill>
                  <a:schemeClr val="accent6"/>
                </a:solidFill>
              </a:rPr>
              <a:t>$	6,000.00						</a:t>
            </a:r>
            <a:endParaRPr>
              <a:solidFill>
                <a:schemeClr val="dk1"/>
              </a:solidFill>
            </a:endParaRPr>
          </a:p>
          <a:p>
            <a:pPr marL="457200" lvl="0" indent="-317500" algn="l" rtl="0">
              <a:lnSpc>
                <a:spcPct val="100000"/>
              </a:lnSpc>
              <a:spcBef>
                <a:spcPts val="0"/>
              </a:spcBef>
              <a:spcAft>
                <a:spcPts val="0"/>
              </a:spcAft>
              <a:buSzPts val="1400"/>
              <a:buChar char="-"/>
            </a:pPr>
            <a:r>
              <a:rPr lang="en-US">
                <a:solidFill>
                  <a:schemeClr val="dk1"/>
                </a:solidFill>
              </a:rPr>
              <a:t>Known Expenses: </a:t>
            </a:r>
            <a:r>
              <a:rPr lang="en-US">
                <a:solidFill>
                  <a:srgbClr val="FF0000"/>
                </a:solidFill>
              </a:rPr>
              <a:t>$	   534.11</a:t>
            </a:r>
            <a:endParaRPr>
              <a:solidFill>
                <a:srgbClr val="FF0000"/>
              </a:solidFill>
            </a:endParaRPr>
          </a:p>
          <a:p>
            <a:pPr marL="457200" lvl="0" indent="0" algn="l" rtl="0">
              <a:lnSpc>
                <a:spcPct val="115000"/>
              </a:lnSpc>
              <a:spcBef>
                <a:spcPts val="0"/>
              </a:spcBef>
              <a:spcAft>
                <a:spcPts val="0"/>
              </a:spcAft>
              <a:buNone/>
            </a:pPr>
            <a:r>
              <a:rPr lang="en-US">
                <a:solidFill>
                  <a:schemeClr val="dk1"/>
                </a:solidFill>
              </a:rPr>
              <a:t>_______________________________</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Available Capital:  </a:t>
            </a:r>
            <a:r>
              <a:rPr lang="en-US">
                <a:solidFill>
                  <a:schemeClr val="accent6"/>
                </a:solidFill>
              </a:rPr>
              <a:t>$	5,465.89</a:t>
            </a:r>
          </a:p>
          <a:p>
            <a:pPr marL="457200" lvl="0" indent="-317500" algn="l" rtl="0">
              <a:lnSpc>
                <a:spcPct val="115000"/>
              </a:lnSpc>
              <a:spcBef>
                <a:spcPts val="0"/>
              </a:spcBef>
              <a:spcAft>
                <a:spcPts val="0"/>
              </a:spcAft>
              <a:buClr>
                <a:schemeClr val="dk1"/>
              </a:buClr>
              <a:buSzPts val="1400"/>
              <a:buChar char="-"/>
            </a:pPr>
            <a:endParaRPr lang="en-US">
              <a:solidFill>
                <a:schemeClr val="accent6"/>
              </a:solidFill>
            </a:endParaRPr>
          </a:p>
          <a:p>
            <a:pPr marL="457200" lvl="0" indent="-317500" algn="l" rtl="0">
              <a:lnSpc>
                <a:spcPct val="115000"/>
              </a:lnSpc>
              <a:spcBef>
                <a:spcPts val="0"/>
              </a:spcBef>
              <a:spcAft>
                <a:spcPts val="0"/>
              </a:spcAft>
              <a:buClr>
                <a:schemeClr val="dk1"/>
              </a:buClr>
              <a:buSzPts val="1400"/>
              <a:buChar char="-"/>
            </a:pPr>
            <a:r>
              <a:rPr lang="en-US">
                <a:solidFill>
                  <a:schemeClr val="tx1"/>
                </a:solidFill>
              </a:rPr>
              <a:t>Costs will increase as design is finalized (Reservoir size, custom components, etc.)</a:t>
            </a:r>
            <a:endParaRPr>
              <a:solidFill>
                <a:schemeClr val="tx1"/>
              </a:solidFill>
            </a:endParaRPr>
          </a:p>
        </p:txBody>
      </p:sp>
      <p:sp>
        <p:nvSpPr>
          <p:cNvPr id="2" name="Google Shape;111;g280c376c42a_5_2">
            <a:extLst>
              <a:ext uri="{FF2B5EF4-FFF2-40B4-BE49-F238E27FC236}">
                <a16:creationId xmlns:a16="http://schemas.microsoft.com/office/drawing/2014/main" id="{69DB0E5B-ED3C-1BAA-0CD9-2632404EECE1}"/>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Lorenz 9/19 </a:t>
            </a:r>
            <a:r>
              <a:rPr lang="en-US" err="1">
                <a:solidFill>
                  <a:srgbClr val="003366"/>
                </a:solidFill>
              </a:rPr>
              <a:t>BoeingHX</a:t>
            </a:r>
            <a:r>
              <a:rPr lang="en-US">
                <a:solidFill>
                  <a:srgbClr val="003366"/>
                </a:solidFill>
              </a:rPr>
              <a:t> F23toSp2405, 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g27f4db29c9a_3_1"/>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sz="4500"/>
              <a:t>Schedule</a:t>
            </a:r>
          </a:p>
        </p:txBody>
      </p:sp>
      <p:pic>
        <p:nvPicPr>
          <p:cNvPr id="231" name="Google Shape;231;g27f4db29c9a_3_1"/>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32" name="Google Shape;232;g27f4db29c9a_3_1"/>
          <p:cNvSpPr txBox="1"/>
          <p:nvPr/>
        </p:nvSpPr>
        <p:spPr>
          <a:xfrm>
            <a:off x="884350" y="1498125"/>
            <a:ext cx="10947600" cy="4267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1800" b="1"/>
              <a:t>Table 1. Partial Gantt Chart of Next Project Phase</a:t>
            </a:r>
            <a:endParaRPr/>
          </a:p>
        </p:txBody>
      </p:sp>
      <p:pic>
        <p:nvPicPr>
          <p:cNvPr id="233" name="Google Shape;233;g27f4db29c9a_3_1"/>
          <p:cNvPicPr preferRelativeResize="0"/>
          <p:nvPr/>
        </p:nvPicPr>
        <p:blipFill rotWithShape="1">
          <a:blip r:embed="rId4">
            <a:alphaModFix/>
          </a:blip>
          <a:srcRect l="1429"/>
          <a:stretch/>
        </p:blipFill>
        <p:spPr>
          <a:xfrm>
            <a:off x="1429625" y="2013550"/>
            <a:ext cx="9647324" cy="3851775"/>
          </a:xfrm>
          <a:prstGeom prst="rect">
            <a:avLst/>
          </a:prstGeom>
          <a:noFill/>
          <a:ln>
            <a:noFill/>
          </a:ln>
        </p:spPr>
      </p:pic>
      <p:sp>
        <p:nvSpPr>
          <p:cNvPr id="2" name="Google Shape;111;g280c376c42a_5_2">
            <a:extLst>
              <a:ext uri="{FF2B5EF4-FFF2-40B4-BE49-F238E27FC236}">
                <a16:creationId xmlns:a16="http://schemas.microsoft.com/office/drawing/2014/main" id="{A9AF40AB-12A2-8A55-B52C-131359B504EE}"/>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Lorenz 9/19 </a:t>
            </a:r>
            <a:r>
              <a:rPr lang="en-US" err="1">
                <a:solidFill>
                  <a:srgbClr val="003366"/>
                </a:solidFill>
              </a:rPr>
              <a:t>BoeingHX</a:t>
            </a:r>
            <a:r>
              <a:rPr lang="en-US">
                <a:solidFill>
                  <a:srgbClr val="003366"/>
                </a:solidFill>
              </a:rPr>
              <a:t> F23toSp2405, 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40" name="Google Shape;240;g7aa1ff615e3910b5_10"/>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41" name="Google Shape;241;g7aa1ff615e3910b5_10"/>
          <p:cNvSpPr txBox="1"/>
          <p:nvPr/>
        </p:nvSpPr>
        <p:spPr>
          <a:xfrm>
            <a:off x="4404000" y="206522"/>
            <a:ext cx="3846300" cy="4267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1800" b="1"/>
              <a:t>Table 2. Gantt Chart (cont.)</a:t>
            </a:r>
            <a:endParaRPr/>
          </a:p>
        </p:txBody>
      </p:sp>
      <p:pic>
        <p:nvPicPr>
          <p:cNvPr id="242" name="Google Shape;242;g7aa1ff615e3910b5_10"/>
          <p:cNvPicPr preferRelativeResize="0"/>
          <p:nvPr/>
        </p:nvPicPr>
        <p:blipFill>
          <a:blip r:embed="rId4">
            <a:alphaModFix/>
          </a:blip>
          <a:stretch>
            <a:fillRect/>
          </a:stretch>
        </p:blipFill>
        <p:spPr>
          <a:xfrm>
            <a:off x="3705837" y="688675"/>
            <a:ext cx="5242626" cy="5480640"/>
          </a:xfrm>
          <a:prstGeom prst="rect">
            <a:avLst/>
          </a:prstGeom>
          <a:noFill/>
          <a:ln>
            <a:noFill/>
          </a:ln>
        </p:spPr>
      </p:pic>
      <p:sp>
        <p:nvSpPr>
          <p:cNvPr id="2" name="Google Shape;111;g280c376c42a_5_2">
            <a:extLst>
              <a:ext uri="{FF2B5EF4-FFF2-40B4-BE49-F238E27FC236}">
                <a16:creationId xmlns:a16="http://schemas.microsoft.com/office/drawing/2014/main" id="{074B2F97-B360-DF4C-8043-5A10D0866F27}"/>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Lorenz 9/19 </a:t>
            </a:r>
            <a:r>
              <a:rPr lang="en-US" err="1">
                <a:solidFill>
                  <a:srgbClr val="003366"/>
                </a:solidFill>
              </a:rPr>
              <a:t>BoeingHX</a:t>
            </a:r>
            <a:r>
              <a:rPr lang="en-US">
                <a:solidFill>
                  <a:srgbClr val="003366"/>
                </a:solidFill>
              </a:rPr>
              <a:t> F23toSp2405, 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p:nvPr/>
        </p:nvSpPr>
        <p:spPr>
          <a:xfrm>
            <a:off x="0" y="0"/>
            <a:ext cx="121920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1"/>
          <p:cNvSpPr txBox="1">
            <a:spLocks noGrp="1"/>
          </p:cNvSpPr>
          <p:nvPr>
            <p:ph type="title"/>
          </p:nvPr>
        </p:nvSpPr>
        <p:spPr>
          <a:xfrm>
            <a:off x="838200" y="245518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1B300"/>
              </a:buClr>
              <a:buSzPts val="7500"/>
              <a:buFont typeface="Arial"/>
              <a:buNone/>
            </a:pPr>
            <a:r>
              <a:rPr lang="en-US" sz="7500">
                <a:solidFill>
                  <a:srgbClr val="F1B300"/>
                </a:solidFill>
              </a:rPr>
              <a:t>Thank You</a:t>
            </a:r>
            <a:endParaRPr/>
          </a:p>
        </p:txBody>
      </p:sp>
      <p:sp>
        <p:nvSpPr>
          <p:cNvPr id="249" name="Google Shape;249;p21"/>
          <p:cNvSpPr/>
          <p:nvPr/>
        </p:nvSpPr>
        <p:spPr>
          <a:xfrm>
            <a:off x="0" y="5918479"/>
            <a:ext cx="12192000" cy="9396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0" name="Google Shape;250;p21"/>
          <p:cNvPicPr preferRelativeResize="0"/>
          <p:nvPr/>
        </p:nvPicPr>
        <p:blipFill rotWithShape="1">
          <a:blip r:embed="rId3">
            <a:alphaModFix/>
          </a:blip>
          <a:srcRect/>
          <a:stretch/>
        </p:blipFill>
        <p:spPr>
          <a:xfrm>
            <a:off x="3441560" y="6258875"/>
            <a:ext cx="5308878" cy="2587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578175" y="109650"/>
            <a:ext cx="8519400" cy="415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366"/>
              </a:buClr>
              <a:buSzPct val="100000"/>
              <a:buFont typeface="Arial"/>
              <a:buNone/>
            </a:pPr>
            <a:r>
              <a:rPr lang="en-US"/>
              <a:t>Project Description </a:t>
            </a:r>
            <a:endParaRPr/>
          </a:p>
        </p:txBody>
      </p:sp>
      <p:pic>
        <p:nvPicPr>
          <p:cNvPr id="100" name="Google Shape;100;p2"/>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01" name="Google Shape;101;p2"/>
          <p:cNvSpPr txBox="1"/>
          <p:nvPr/>
        </p:nvSpPr>
        <p:spPr>
          <a:xfrm>
            <a:off x="578175" y="524838"/>
            <a:ext cx="10197300" cy="583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Project Description</a:t>
            </a:r>
            <a:endParaRPr b="1">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Our project's primary objective is the design and creation of a liquid-to-liquid heat exchanger, with a strong emphasis on optimizing heat transfer efficiency. This advanced heat exchanger will be seamlessly integrated into a demonstrator, which serves as a practical representation of a helicopter cockpit, showcasing its ability to operate with a distinct refrigerant.</a:t>
            </a:r>
            <a:endParaRPr>
              <a:solidFill>
                <a:schemeClr val="dk1"/>
              </a:solidFill>
            </a:endParaRPr>
          </a:p>
          <a:p>
            <a:pPr marL="0" lvl="0" indent="0" algn="l" rtl="0">
              <a:lnSpc>
                <a:spcPct val="115000"/>
              </a:lnSpc>
              <a:spcBef>
                <a:spcPts val="0"/>
              </a:spcBef>
              <a:spcAft>
                <a:spcPts val="0"/>
              </a:spcAft>
              <a:buNone/>
            </a:pPr>
            <a:r>
              <a:rPr lang="en-US" b="1">
                <a:solidFill>
                  <a:schemeClr val="dk1"/>
                </a:solidFill>
              </a:rPr>
              <a:t>Sponsor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The project is sponsored by Boeing, a leading aerospace company. The significance of this project lies in its potential to revolutionize heat exchange technology within aviation, aligning with Boeing's commitment to innovation and efficiency in aircraft systems. </a:t>
            </a:r>
            <a:endParaRPr b="1">
              <a:solidFill>
                <a:schemeClr val="dk1"/>
              </a:solidFill>
            </a:endParaRPr>
          </a:p>
          <a:p>
            <a:pPr marL="0" lvl="0" indent="0" algn="l" rtl="0">
              <a:lnSpc>
                <a:spcPct val="115000"/>
              </a:lnSpc>
              <a:spcBef>
                <a:spcPts val="0"/>
              </a:spcBef>
              <a:spcAft>
                <a:spcPts val="0"/>
              </a:spcAft>
              <a:buNone/>
            </a:pPr>
            <a:r>
              <a:rPr lang="en-US" b="1">
                <a:solidFill>
                  <a:schemeClr val="dk1"/>
                </a:solidFill>
              </a:rPr>
              <a:t>Importance</a:t>
            </a:r>
            <a:r>
              <a:rPr lang="en-US">
                <a:solidFill>
                  <a:schemeClr val="dk1"/>
                </a:solidFill>
              </a:rPr>
              <a:t> </a:t>
            </a:r>
            <a:endParaRPr b="1">
              <a:solidFill>
                <a:schemeClr val="dk1"/>
              </a:solidFill>
            </a:endParaRPr>
          </a:p>
          <a:p>
            <a:pPr marL="457200" lvl="0" indent="-317500" algn="l" rtl="0">
              <a:lnSpc>
                <a:spcPct val="115000"/>
              </a:lnSpc>
              <a:spcBef>
                <a:spcPts val="0"/>
              </a:spcBef>
              <a:spcAft>
                <a:spcPts val="0"/>
              </a:spcAft>
              <a:buClr>
                <a:schemeClr val="dk1"/>
              </a:buClr>
              <a:buSzPts val="1400"/>
              <a:buChar char="-"/>
            </a:pPr>
            <a:r>
              <a:rPr lang="en-US" b="1">
                <a:solidFill>
                  <a:schemeClr val="dk1"/>
                </a:solidFill>
              </a:rPr>
              <a:t>Environmental benefit: </a:t>
            </a:r>
            <a:endParaRPr b="1">
              <a:solidFill>
                <a:schemeClr val="dk1"/>
              </a:solidFill>
            </a:endParaRPr>
          </a:p>
          <a:p>
            <a:pPr marL="914400" lvl="0" indent="-317500" algn="l" rtl="0">
              <a:lnSpc>
                <a:spcPct val="115000"/>
              </a:lnSpc>
              <a:spcBef>
                <a:spcPts val="0"/>
              </a:spcBef>
              <a:spcAft>
                <a:spcPts val="0"/>
              </a:spcAft>
              <a:buClr>
                <a:schemeClr val="dk1"/>
              </a:buClr>
              <a:buSzPts val="1400"/>
              <a:buChar char="-"/>
            </a:pPr>
            <a:r>
              <a:rPr lang="en-US">
                <a:solidFill>
                  <a:schemeClr val="dk1"/>
                </a:solidFill>
              </a:rPr>
              <a:t>Boeing is committed to transitioning from R-134a to R-1234yf, a more environmentally conscious refrigerant choice. </a:t>
            </a:r>
            <a:endParaRPr>
              <a:solidFill>
                <a:schemeClr val="dk1"/>
              </a:solidFill>
            </a:endParaRPr>
          </a:p>
          <a:p>
            <a:pPr marL="914400" lvl="0" indent="-317500" algn="l" rtl="0">
              <a:lnSpc>
                <a:spcPct val="115000"/>
              </a:lnSpc>
              <a:spcBef>
                <a:spcPts val="0"/>
              </a:spcBef>
              <a:spcAft>
                <a:spcPts val="0"/>
              </a:spcAft>
              <a:buClr>
                <a:schemeClr val="dk1"/>
              </a:buClr>
              <a:buSzPts val="1400"/>
              <a:buChar char="-"/>
            </a:pPr>
            <a:r>
              <a:rPr lang="en-US">
                <a:solidFill>
                  <a:schemeClr val="dk1"/>
                </a:solidFill>
              </a:rPr>
              <a:t>The noteworthy environmental benefit lies in R-1234yf, which has an environmental impact over 1,000 times lower in terms of climate change compared to R-134a. This transition represents a meaningful step toward sustainability.</a:t>
            </a:r>
            <a:endParaRPr>
              <a:solidFill>
                <a:schemeClr val="dk1"/>
              </a:solidFill>
            </a:endParaRPr>
          </a:p>
          <a:p>
            <a:pPr marL="0" lvl="0" indent="0" algn="l" rtl="0">
              <a:lnSpc>
                <a:spcPct val="115000"/>
              </a:lnSpc>
              <a:spcBef>
                <a:spcPts val="0"/>
              </a:spcBef>
              <a:spcAft>
                <a:spcPts val="0"/>
              </a:spcAft>
              <a:buNone/>
            </a:pPr>
            <a:r>
              <a:rPr lang="en-US" b="1">
                <a:solidFill>
                  <a:schemeClr val="dk1"/>
                </a:solidFill>
              </a:rPr>
              <a:t>    -     Safety:</a:t>
            </a:r>
            <a:r>
              <a:rPr lang="en-US">
                <a:solidFill>
                  <a:schemeClr val="dk1"/>
                </a:solidFill>
              </a:rPr>
              <a:t> </a:t>
            </a:r>
            <a:endParaRPr>
              <a:solidFill>
                <a:schemeClr val="dk1"/>
              </a:solidFill>
            </a:endParaRPr>
          </a:p>
          <a:p>
            <a:pPr marL="914400" lvl="0" indent="-317500" algn="l" rtl="0">
              <a:lnSpc>
                <a:spcPct val="115000"/>
              </a:lnSpc>
              <a:spcBef>
                <a:spcPts val="0"/>
              </a:spcBef>
              <a:spcAft>
                <a:spcPts val="0"/>
              </a:spcAft>
              <a:buClr>
                <a:schemeClr val="dk1"/>
              </a:buClr>
              <a:buSzPts val="1400"/>
              <a:buChar char="-"/>
            </a:pPr>
            <a:r>
              <a:rPr lang="en-US">
                <a:solidFill>
                  <a:schemeClr val="dk1"/>
                </a:solidFill>
              </a:rPr>
              <a:t>It's important to note that R-1234yf, while environmentally friendly, possesses flammability risks. </a:t>
            </a:r>
            <a:endParaRPr>
              <a:solidFill>
                <a:schemeClr val="dk1"/>
              </a:solidFill>
            </a:endParaRPr>
          </a:p>
          <a:p>
            <a:pPr marL="914400" lvl="0" indent="-317500" algn="l" rtl="0">
              <a:lnSpc>
                <a:spcPct val="115000"/>
              </a:lnSpc>
              <a:spcBef>
                <a:spcPts val="0"/>
              </a:spcBef>
              <a:spcAft>
                <a:spcPts val="0"/>
              </a:spcAft>
              <a:buClr>
                <a:schemeClr val="dk1"/>
              </a:buClr>
              <a:buSzPts val="1400"/>
              <a:buChar char="-"/>
            </a:pPr>
            <a:r>
              <a:rPr lang="en-US">
                <a:solidFill>
                  <a:schemeClr val="dk1"/>
                </a:solidFill>
              </a:rPr>
              <a:t>The heat exchanger's vital role is to safeguard the cockpit from potential fires, ensuring the highest level of safety for both aircraft systems and personnel.</a:t>
            </a:r>
            <a:endParaRPr b="1">
              <a:solidFill>
                <a:schemeClr val="dk1"/>
              </a:solidFill>
            </a:endParaRPr>
          </a:p>
          <a:p>
            <a:pPr marL="0" lvl="0" indent="0" algn="l" rtl="0">
              <a:lnSpc>
                <a:spcPct val="115000"/>
              </a:lnSpc>
              <a:spcBef>
                <a:spcPts val="0"/>
              </a:spcBef>
              <a:spcAft>
                <a:spcPts val="0"/>
              </a:spcAft>
              <a:buNone/>
            </a:pPr>
            <a:r>
              <a:rPr lang="en-US" b="1">
                <a:solidFill>
                  <a:schemeClr val="dk1"/>
                </a:solidFill>
              </a:rPr>
              <a:t>    -     Innovation:</a:t>
            </a:r>
            <a:r>
              <a:rPr lang="en-US">
                <a:solidFill>
                  <a:schemeClr val="dk1"/>
                </a:solidFill>
              </a:rPr>
              <a:t> </a:t>
            </a:r>
            <a:endParaRPr>
              <a:solidFill>
                <a:schemeClr val="dk1"/>
              </a:solidFill>
            </a:endParaRPr>
          </a:p>
          <a:p>
            <a:pPr marL="914400" lvl="0" indent="-317500" algn="l" rtl="0">
              <a:lnSpc>
                <a:spcPct val="115000"/>
              </a:lnSpc>
              <a:spcBef>
                <a:spcPts val="0"/>
              </a:spcBef>
              <a:spcAft>
                <a:spcPts val="0"/>
              </a:spcAft>
              <a:buClr>
                <a:schemeClr val="dk1"/>
              </a:buClr>
              <a:buSzPts val="1400"/>
              <a:buChar char="-"/>
            </a:pPr>
            <a:r>
              <a:rPr lang="en-US">
                <a:solidFill>
                  <a:schemeClr val="dk1"/>
                </a:solidFill>
              </a:rPr>
              <a:t>This project serves as a testament to Boeing's unwavering dedication to innovation, a core principle driving their constant pursuit of advancements that enhance aircraft performance and sustainability. </a:t>
            </a:r>
            <a:endParaRPr>
              <a:solidFill>
                <a:schemeClr val="dk1"/>
              </a:solidFill>
            </a:endParaRPr>
          </a:p>
          <a:p>
            <a:pPr marL="914400" lvl="0" indent="-317500" algn="l" rtl="0">
              <a:lnSpc>
                <a:spcPct val="115000"/>
              </a:lnSpc>
              <a:spcBef>
                <a:spcPts val="0"/>
              </a:spcBef>
              <a:spcAft>
                <a:spcPts val="0"/>
              </a:spcAft>
              <a:buClr>
                <a:schemeClr val="dk1"/>
              </a:buClr>
              <a:buSzPts val="1400"/>
              <a:buChar char="-"/>
            </a:pPr>
            <a:r>
              <a:rPr lang="en-US">
                <a:solidFill>
                  <a:schemeClr val="dk1"/>
                </a:solidFill>
              </a:rPr>
              <a:t>The development of a more efficient and secure heat exchanger aligns perfectly with Boeing's commitment to pioneering aviation technology.</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 </a:t>
            </a:r>
            <a:endParaRPr>
              <a:solidFill>
                <a:schemeClr val="dk1"/>
              </a:solidFill>
            </a:endParaRPr>
          </a:p>
        </p:txBody>
      </p:sp>
      <p:sp>
        <p:nvSpPr>
          <p:cNvPr id="2" name="Google Shape;111;g280c376c42a_5_2">
            <a:extLst>
              <a:ext uri="{FF2B5EF4-FFF2-40B4-BE49-F238E27FC236}">
                <a16:creationId xmlns:a16="http://schemas.microsoft.com/office/drawing/2014/main" id="{991B096D-91D1-4720-85F6-BA6D91B0587B}"/>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Uriah 9/19 </a:t>
            </a:r>
            <a:r>
              <a:rPr lang="en-US" err="1">
                <a:solidFill>
                  <a:srgbClr val="003366"/>
                </a:solidFill>
              </a:rPr>
              <a:t>BoeingHX</a:t>
            </a:r>
            <a:r>
              <a:rPr lang="en-US">
                <a:solidFill>
                  <a:srgbClr val="003366"/>
                </a:solidFill>
              </a:rPr>
              <a:t> F23toSp2405,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457a603a18_1_0"/>
          <p:cNvSpPr txBox="1">
            <a:spLocks noGrp="1"/>
          </p:cNvSpPr>
          <p:nvPr>
            <p:ph type="title"/>
          </p:nvPr>
        </p:nvSpPr>
        <p:spPr>
          <a:xfrm>
            <a:off x="838200" y="1119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 </a:t>
            </a:r>
            <a:endParaRPr/>
          </a:p>
        </p:txBody>
      </p:sp>
      <p:sp>
        <p:nvSpPr>
          <p:cNvPr id="257" name="Google Shape;257;g2457a603a18_1_0"/>
          <p:cNvSpPr txBox="1">
            <a:spLocks noGrp="1"/>
          </p:cNvSpPr>
          <p:nvPr>
            <p:ph type="body" idx="1"/>
          </p:nvPr>
        </p:nvSpPr>
        <p:spPr>
          <a:xfrm>
            <a:off x="838200" y="1215187"/>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0">
                <a:solidFill>
                  <a:schemeClr val="dk1"/>
                </a:solidFill>
              </a:rPr>
              <a:t>[1] Boeing AH-64A </a:t>
            </a:r>
            <a:r>
              <a:rPr lang="en-US" sz="1000" b="0" err="1">
                <a:solidFill>
                  <a:schemeClr val="dk1"/>
                </a:solidFill>
              </a:rPr>
              <a:t>APache</a:t>
            </a:r>
            <a:r>
              <a:rPr lang="en-US" sz="1000" b="0">
                <a:solidFill>
                  <a:schemeClr val="dk1"/>
                </a:solidFill>
              </a:rPr>
              <a:t> Helicopter Operating Manual. Boeing, 06/28/1984. (can provide if needed)</a:t>
            </a:r>
            <a:endParaRPr sz="1000" b="0">
              <a:solidFill>
                <a:schemeClr val="dk1"/>
              </a:solidFill>
            </a:endParaRPr>
          </a:p>
          <a:p>
            <a:pPr marL="0" indent="0">
              <a:lnSpc>
                <a:spcPct val="114999"/>
              </a:lnSpc>
              <a:spcBef>
                <a:spcPts val="0"/>
              </a:spcBef>
              <a:buNone/>
            </a:pPr>
            <a:r>
              <a:rPr lang="en-US" sz="1000" b="0">
                <a:solidFill>
                  <a:srgbClr val="05103E"/>
                </a:solidFill>
              </a:rPr>
              <a:t>[2] Genera Motors, “The Transition from HFC-134a to a Low-GWP Refrigerant in Mobile Air Conditioners,” </a:t>
            </a:r>
            <a:r>
              <a:rPr lang="en-US" sz="1000" b="0" i="1">
                <a:solidFill>
                  <a:srgbClr val="05103E"/>
                </a:solidFill>
              </a:rPr>
              <a:t>epa.gov</a:t>
            </a:r>
            <a:r>
              <a:rPr lang="en-US" sz="1000" b="0">
                <a:solidFill>
                  <a:srgbClr val="05103E"/>
                </a:solidFill>
              </a:rPr>
              <a:t>, Oct. 29, 2013. https://www.epa.gov/sites/default/files/2014-09/documents/sciance.pdf#:~:text=In%20response%20to%20the%20Daimler%20actions%2C%20General%20Motors,crash%20tests%20on%20GM%20vehicle%20platforms%20using%20HFO-1234yf</a:t>
            </a:r>
            <a:endParaRPr lang="en-US"/>
          </a:p>
          <a:p>
            <a:pPr marL="0" indent="0">
              <a:lnSpc>
                <a:spcPct val="115000"/>
              </a:lnSpc>
              <a:spcBef>
                <a:spcPts val="0"/>
              </a:spcBef>
              <a:buNone/>
            </a:pPr>
            <a:r>
              <a:rPr lang="en-US" sz="1000" b="0">
                <a:solidFill>
                  <a:schemeClr val="dk1"/>
                </a:solidFill>
              </a:rPr>
              <a:t>[3] Boeing-777-FCOM. Boeing, 01/11/02. </a:t>
            </a:r>
            <a:r>
              <a:rPr lang="en-US" sz="1000" b="0" u="sng">
                <a:solidFill>
                  <a:schemeClr val="hlink"/>
                </a:solidFill>
                <a:hlinkClick r:id="rId3">
                  <a:extLst>
                    <a:ext uri="{A12FA001-AC4F-418D-AE19-62706E023703}">
                      <ahyp:hlinkClr xmlns:ahyp="http://schemas.microsoft.com/office/drawing/2018/hyperlinkcolor" val="tx"/>
                    </a:ext>
                  </a:extLst>
                </a:hlinkClick>
              </a:rPr>
              <a:t>http://www.ameacademy.com/pdf/boeing/Boeing-777-FCOM.pdf</a:t>
            </a:r>
            <a:r>
              <a:rPr lang="en-US" sz="1000" b="0">
                <a:solidFill>
                  <a:schemeClr val="dk1"/>
                </a:solidFill>
              </a:rPr>
              <a:t> </a:t>
            </a:r>
          </a:p>
          <a:p>
            <a:pPr marL="0" lvl="0" indent="0" algn="l" rtl="0">
              <a:lnSpc>
                <a:spcPct val="115000"/>
              </a:lnSpc>
              <a:spcBef>
                <a:spcPts val="0"/>
              </a:spcBef>
              <a:spcAft>
                <a:spcPts val="0"/>
              </a:spcAft>
              <a:buNone/>
            </a:pPr>
            <a:r>
              <a:rPr lang="en-US" sz="1000" b="0">
                <a:solidFill>
                  <a:schemeClr val="dk1"/>
                </a:solidFill>
              </a:rPr>
              <a:t>[4] </a:t>
            </a:r>
            <a:r>
              <a:rPr lang="en-US" sz="1000" b="0" i="1">
                <a:solidFill>
                  <a:schemeClr val="dk1"/>
                </a:solidFill>
              </a:rPr>
              <a:t>TM Helicopter, Attack, AH-64A Apache Operator's Manual</a:t>
            </a:r>
            <a:r>
              <a:rPr lang="en-US" sz="1000" b="0">
                <a:solidFill>
                  <a:schemeClr val="dk1"/>
                </a:solidFill>
              </a:rPr>
              <a:t>,  Department of the Army, Headquarters, USA, 1994</a:t>
            </a:r>
            <a:endParaRPr sz="1000" b="0">
              <a:solidFill>
                <a:schemeClr val="dk1"/>
              </a:solidFill>
            </a:endParaRPr>
          </a:p>
          <a:p>
            <a:pPr marL="0" lvl="0" indent="0" algn="l" rtl="0">
              <a:lnSpc>
                <a:spcPct val="115000"/>
              </a:lnSpc>
              <a:spcBef>
                <a:spcPts val="0"/>
              </a:spcBef>
              <a:spcAft>
                <a:spcPts val="0"/>
              </a:spcAft>
              <a:buNone/>
            </a:pPr>
            <a:r>
              <a:rPr lang="en-US" sz="1000" b="0">
                <a:solidFill>
                  <a:schemeClr val="dk1"/>
                </a:solidFill>
              </a:rPr>
              <a:t>[5] M. J. Moran, H. N. Shapiro, M. B. Bailey, and D. D. </a:t>
            </a:r>
            <a:r>
              <a:rPr lang="en-US" sz="1000" b="0" err="1">
                <a:solidFill>
                  <a:schemeClr val="dk1"/>
                </a:solidFill>
              </a:rPr>
              <a:t>Boettner</a:t>
            </a:r>
            <a:r>
              <a:rPr lang="en-US" sz="1000" b="0">
                <a:solidFill>
                  <a:schemeClr val="dk1"/>
                </a:solidFill>
              </a:rPr>
              <a:t>, </a:t>
            </a:r>
            <a:r>
              <a:rPr lang="en-US" sz="1000" b="0" i="1">
                <a:solidFill>
                  <a:schemeClr val="dk1"/>
                </a:solidFill>
              </a:rPr>
              <a:t>Fundamentals of Engineering Thermodynamics</a:t>
            </a:r>
            <a:r>
              <a:rPr lang="en-US" sz="1000" b="0">
                <a:solidFill>
                  <a:schemeClr val="dk1"/>
                </a:solidFill>
              </a:rPr>
              <a:t>, 8th ed. Hoboken, NJ: Wiley, 2010.</a:t>
            </a:r>
            <a:endParaRPr sz="1000" b="0">
              <a:solidFill>
                <a:schemeClr val="dk1"/>
              </a:solidFill>
            </a:endParaRPr>
          </a:p>
          <a:p>
            <a:pPr marL="0" indent="0">
              <a:lnSpc>
                <a:spcPct val="115000"/>
              </a:lnSpc>
              <a:spcBef>
                <a:spcPts val="0"/>
              </a:spcBef>
              <a:buNone/>
            </a:pPr>
            <a:r>
              <a:rPr lang="en-US" sz="1000" b="0">
                <a:solidFill>
                  <a:schemeClr val="dk1"/>
                </a:solidFill>
              </a:rPr>
              <a:t>[6] F. </a:t>
            </a:r>
            <a:r>
              <a:rPr lang="en-US" sz="1000" b="0" err="1">
                <a:solidFill>
                  <a:schemeClr val="dk1"/>
                </a:solidFill>
              </a:rPr>
              <a:t>Polonara</a:t>
            </a:r>
            <a:r>
              <a:rPr lang="en-US" sz="1000" b="0">
                <a:solidFill>
                  <a:schemeClr val="dk1"/>
                </a:solidFill>
              </a:rPr>
              <a:t> and F. </a:t>
            </a:r>
            <a:r>
              <a:rPr lang="en-US" sz="1000" b="0" err="1">
                <a:solidFill>
                  <a:schemeClr val="dk1"/>
                </a:solidFill>
              </a:rPr>
              <a:t>Polonara</a:t>
            </a:r>
            <a:r>
              <a:rPr lang="en-US" sz="1000" b="0">
                <a:solidFill>
                  <a:schemeClr val="dk1"/>
                </a:solidFill>
              </a:rPr>
              <a:t>, Refrigeration, Air Conditioning and Heat Pumps Energy and Environmental Issues. Basel, Switzerland: MDPI - Multidisciplinary Digital Publishing Institute, 2021.</a:t>
            </a:r>
          </a:p>
          <a:p>
            <a:pPr marL="0" indent="0">
              <a:lnSpc>
                <a:spcPct val="114999"/>
              </a:lnSpc>
              <a:spcBef>
                <a:spcPts val="0"/>
              </a:spcBef>
              <a:buNone/>
            </a:pPr>
            <a:r>
              <a:rPr lang="en-US" sz="1000" b="0">
                <a:solidFill>
                  <a:schemeClr val="dk1"/>
                </a:solidFill>
              </a:rPr>
              <a:t>[7] J. V. C. Vargas and A. </a:t>
            </a:r>
            <a:r>
              <a:rPr lang="en-US" sz="1000" b="0" err="1">
                <a:solidFill>
                  <a:schemeClr val="dk1"/>
                </a:solidFill>
              </a:rPr>
              <a:t>Bejan</a:t>
            </a:r>
            <a:r>
              <a:rPr lang="en-US" sz="1000" b="0">
                <a:solidFill>
                  <a:schemeClr val="dk1"/>
                </a:solidFill>
              </a:rPr>
              <a:t>, “Thermodynamic optimization of finned crossflow heat exchangers for aircraft environmental control systems,” </a:t>
            </a:r>
            <a:r>
              <a:rPr lang="en-US" sz="1000" b="0" i="1">
                <a:solidFill>
                  <a:schemeClr val="dk1"/>
                </a:solidFill>
              </a:rPr>
              <a:t>International Journal of Heat and Fluid Flow</a:t>
            </a:r>
            <a:r>
              <a:rPr lang="en-US" sz="1000" b="0">
                <a:solidFill>
                  <a:schemeClr val="dk1"/>
                </a:solidFill>
              </a:rPr>
              <a:t>, vol. 22, no. 6, pp. 657–665, Dec. 2001, </a:t>
            </a:r>
            <a:r>
              <a:rPr lang="en-US" sz="1000" b="0" err="1">
                <a:solidFill>
                  <a:schemeClr val="dk1"/>
                </a:solidFill>
              </a:rPr>
              <a:t>doi</a:t>
            </a:r>
            <a:r>
              <a:rPr lang="en-US" sz="1000" b="0">
                <a:solidFill>
                  <a:schemeClr val="dk1"/>
                </a:solidFill>
              </a:rPr>
              <a:t>: https://doi.org/10.1016/s0142-727x(01)00129-1.J. V. C. Vargas and A. </a:t>
            </a:r>
            <a:r>
              <a:rPr lang="en-US" sz="1000" b="0" err="1">
                <a:solidFill>
                  <a:schemeClr val="dk1"/>
                </a:solidFill>
              </a:rPr>
              <a:t>Bejan</a:t>
            </a:r>
            <a:r>
              <a:rPr lang="en-US" sz="1000" b="0">
                <a:solidFill>
                  <a:schemeClr val="dk1"/>
                </a:solidFill>
              </a:rPr>
              <a:t>, “Thermodynamic optimization of finned crossflow heat exchangers for aircraft environmental control systems,” </a:t>
            </a:r>
            <a:r>
              <a:rPr lang="en-US" sz="1000" b="0" i="1">
                <a:solidFill>
                  <a:schemeClr val="dk1"/>
                </a:solidFill>
              </a:rPr>
              <a:t>International Journal of Heat and Fluid Flow</a:t>
            </a:r>
            <a:r>
              <a:rPr lang="en-US" sz="1000" b="0">
                <a:solidFill>
                  <a:schemeClr val="dk1"/>
                </a:solidFill>
              </a:rPr>
              <a:t>, vol. 22, no. 6, pp. 657–665, Dec. 2001, </a:t>
            </a:r>
            <a:r>
              <a:rPr lang="en-US" sz="1000" b="0" err="1">
                <a:solidFill>
                  <a:schemeClr val="dk1"/>
                </a:solidFill>
              </a:rPr>
              <a:t>doi</a:t>
            </a:r>
            <a:r>
              <a:rPr lang="en-US" sz="1000" b="0">
                <a:solidFill>
                  <a:schemeClr val="dk1"/>
                </a:solidFill>
              </a:rPr>
              <a:t>: </a:t>
            </a:r>
            <a:r>
              <a:rPr lang="en-US" sz="1000" b="0">
                <a:solidFill>
                  <a:schemeClr val="dk1"/>
                </a:solidFill>
                <a:hlinkClick r:id="rId4">
                  <a:extLst>
                    <a:ext uri="{A12FA001-AC4F-418D-AE19-62706E023703}">
                      <ahyp:hlinkClr xmlns:ahyp="http://schemas.microsoft.com/office/drawing/2018/hyperlinkcolor" val="tx"/>
                    </a:ext>
                  </a:extLst>
                </a:hlinkClick>
              </a:rPr>
              <a:t>https://doi.org/10.1016/s0142-727x(01)00129-1</a:t>
            </a:r>
            <a:r>
              <a:rPr lang="en-US" sz="1000" b="0">
                <a:solidFill>
                  <a:schemeClr val="dk1"/>
                </a:solidFill>
              </a:rPr>
              <a:t>.</a:t>
            </a:r>
            <a:endParaRPr lang="en-US">
              <a:solidFill>
                <a:schemeClr val="dk1"/>
              </a:solidFill>
            </a:endParaRPr>
          </a:p>
          <a:p>
            <a:pPr marL="0" indent="0">
              <a:lnSpc>
                <a:spcPct val="114999"/>
              </a:lnSpc>
              <a:spcBef>
                <a:spcPts val="0"/>
              </a:spcBef>
              <a:buNone/>
            </a:pPr>
            <a:r>
              <a:rPr lang="en-US" sz="1000" b="0">
                <a:solidFill>
                  <a:schemeClr val="dk1"/>
                </a:solidFill>
              </a:rPr>
              <a:t>[8] E. Hunt, D. Reid, D. Space, and F. Tilton, “Commercial Airliner Environmental Control System Engineering Aspects of Cabin Air Quality.” Available: https://www.smartcockpit.com/docs/Engineering_Aspects_of_Cabin_Air_Quality.pdf ‌</a:t>
            </a:r>
            <a:endParaRPr lang="en-US">
              <a:solidFill>
                <a:schemeClr val="dk1"/>
              </a:solidFill>
            </a:endParaRPr>
          </a:p>
          <a:p>
            <a:pPr marL="0" indent="0">
              <a:lnSpc>
                <a:spcPct val="115000"/>
              </a:lnSpc>
              <a:spcBef>
                <a:spcPts val="0"/>
              </a:spcBef>
              <a:buNone/>
            </a:pPr>
            <a:r>
              <a:rPr lang="en-US" sz="1000" b="0">
                <a:solidFill>
                  <a:schemeClr val="dk1"/>
                </a:solidFill>
              </a:rPr>
              <a:t>[9] Online Courses - Learn Anything, On Your Schedule | Udemy, “Online Courses - Learn Anything, On Your Schedule | Udemy,” </a:t>
            </a:r>
            <a:r>
              <a:rPr lang="en-US" sz="1000" b="0" i="1">
                <a:solidFill>
                  <a:schemeClr val="dk1"/>
                </a:solidFill>
              </a:rPr>
              <a:t>Udemy</a:t>
            </a:r>
            <a:r>
              <a:rPr lang="en-US" sz="1000" b="0">
                <a:solidFill>
                  <a:schemeClr val="dk1"/>
                </a:solidFill>
              </a:rPr>
              <a:t>, 2015. </a:t>
            </a:r>
            <a:r>
              <a:rPr lang="en-US" sz="1000" b="0">
                <a:solidFill>
                  <a:schemeClr val="dk1"/>
                </a:solidFill>
                <a:hlinkClick r:id="rId5">
                  <a:extLst>
                    <a:ext uri="{A12FA001-AC4F-418D-AE19-62706E023703}">
                      <ahyp:hlinkClr xmlns:ahyp="http://schemas.microsoft.com/office/drawing/2018/hyperlinkcolor" val="tx"/>
                    </a:ext>
                  </a:extLst>
                </a:hlinkClick>
              </a:rPr>
              <a:t>http://www.udemy.com</a:t>
            </a:r>
            <a:endParaRPr lang="en-US" sz="1000" b="0">
              <a:solidFill>
                <a:schemeClr val="dk1"/>
              </a:solidFill>
            </a:endParaRPr>
          </a:p>
          <a:p>
            <a:pPr marL="0" indent="0">
              <a:lnSpc>
                <a:spcPct val="115000"/>
              </a:lnSpc>
              <a:spcBef>
                <a:spcPts val="0"/>
              </a:spcBef>
              <a:buNone/>
            </a:pPr>
            <a:r>
              <a:rPr lang="en-US" sz="1000" b="0">
                <a:solidFill>
                  <a:schemeClr val="dk1"/>
                </a:solidFill>
              </a:rPr>
              <a:t>[10] T. L. BERGMAN, “Chapter 11,” in </a:t>
            </a:r>
            <a:r>
              <a:rPr lang="en-US" sz="1000" b="0" i="1">
                <a:solidFill>
                  <a:schemeClr val="dk1"/>
                </a:solidFill>
              </a:rPr>
              <a:t>Fundamentals of heat and mass transfer</a:t>
            </a:r>
            <a:r>
              <a:rPr lang="en-US" sz="1000" b="0">
                <a:solidFill>
                  <a:schemeClr val="dk1"/>
                </a:solidFill>
              </a:rPr>
              <a:t>, </a:t>
            </a:r>
            <a:r>
              <a:rPr lang="en-US" sz="1000" b="0" err="1">
                <a:solidFill>
                  <a:schemeClr val="dk1"/>
                </a:solidFill>
              </a:rPr>
              <a:t>S.l.</a:t>
            </a:r>
            <a:r>
              <a:rPr lang="en-US" sz="1000" b="0">
                <a:solidFill>
                  <a:schemeClr val="dk1"/>
                </a:solidFill>
              </a:rPr>
              <a:t>: WILEY, 2020 </a:t>
            </a:r>
            <a:endParaRPr lang="en-US" sz="1000" b="0">
              <a:solidFill>
                <a:schemeClr val="dk1"/>
              </a:solidFill>
              <a:highlight>
                <a:schemeClr val="lt1"/>
              </a:highlight>
            </a:endParaRPr>
          </a:p>
          <a:p>
            <a:pPr marL="0" lvl="0" indent="0" algn="l" rtl="0">
              <a:lnSpc>
                <a:spcPct val="115000"/>
              </a:lnSpc>
              <a:spcBef>
                <a:spcPts val="0"/>
              </a:spcBef>
              <a:spcAft>
                <a:spcPts val="0"/>
              </a:spcAft>
              <a:buNone/>
            </a:pPr>
            <a:r>
              <a:rPr lang="en-US" sz="1000" b="0">
                <a:solidFill>
                  <a:schemeClr val="dk1"/>
                </a:solidFill>
              </a:rPr>
              <a:t>[11] R. W. Fox, </a:t>
            </a:r>
            <a:r>
              <a:rPr lang="en-US" sz="1000" b="0" i="1">
                <a:solidFill>
                  <a:schemeClr val="dk1"/>
                </a:solidFill>
              </a:rPr>
              <a:t>Fox And </a:t>
            </a:r>
            <a:r>
              <a:rPr lang="en-US" sz="1000" b="0" i="1" err="1">
                <a:solidFill>
                  <a:schemeClr val="dk1"/>
                </a:solidFill>
              </a:rPr>
              <a:t>Mcdonald’s</a:t>
            </a:r>
            <a:r>
              <a:rPr lang="en-US" sz="1000" b="0" i="1">
                <a:solidFill>
                  <a:schemeClr val="dk1"/>
                </a:solidFill>
              </a:rPr>
              <a:t> Introduction To Fluid Mechanics.</a:t>
            </a:r>
            <a:r>
              <a:rPr lang="en-US" sz="1000" b="0">
                <a:solidFill>
                  <a:schemeClr val="dk1"/>
                </a:solidFill>
              </a:rPr>
              <a:t> S.L.: John Wiley, 2020.</a:t>
            </a:r>
            <a:endParaRPr sz="1000" b="0">
              <a:solidFill>
                <a:schemeClr val="dk1"/>
              </a:solidFill>
            </a:endParaRPr>
          </a:p>
          <a:p>
            <a:pPr marL="0" indent="0">
              <a:lnSpc>
                <a:spcPct val="114999"/>
              </a:lnSpc>
              <a:spcBef>
                <a:spcPts val="0"/>
              </a:spcBef>
              <a:buNone/>
            </a:pPr>
            <a:r>
              <a:rPr lang="en-US" sz="1000" b="0">
                <a:solidFill>
                  <a:schemeClr val="dk1"/>
                </a:solidFill>
              </a:rPr>
              <a:t>[12] R M E Diamant, </a:t>
            </a:r>
            <a:r>
              <a:rPr lang="en-US" sz="1000" b="0" i="1">
                <a:solidFill>
                  <a:schemeClr val="dk1"/>
                </a:solidFill>
              </a:rPr>
              <a:t>Thermal and acoustic insulation</a:t>
            </a:r>
            <a:r>
              <a:rPr lang="en-US" sz="1000" b="0">
                <a:solidFill>
                  <a:schemeClr val="dk1"/>
                </a:solidFill>
              </a:rPr>
              <a:t>. London: Butterworths, 1986.</a:t>
            </a:r>
            <a:endParaRPr lang="en-US">
              <a:solidFill>
                <a:schemeClr val="dk1"/>
              </a:solidFill>
            </a:endParaRPr>
          </a:p>
          <a:p>
            <a:pPr marL="0" lvl="0" indent="0" algn="l" rtl="0">
              <a:lnSpc>
                <a:spcPct val="115000"/>
              </a:lnSpc>
              <a:spcBef>
                <a:spcPts val="0"/>
              </a:spcBef>
              <a:spcAft>
                <a:spcPts val="0"/>
              </a:spcAft>
              <a:buNone/>
            </a:pPr>
            <a:r>
              <a:rPr lang="en-US" sz="1000" b="0">
                <a:solidFill>
                  <a:schemeClr val="dk1"/>
                </a:solidFill>
              </a:rPr>
              <a:t>[13] tec-science, “Final temperature of mixtures (</a:t>
            </a:r>
            <a:r>
              <a:rPr lang="en-US" sz="1000" b="0" err="1">
                <a:solidFill>
                  <a:schemeClr val="dk1"/>
                </a:solidFill>
              </a:rPr>
              <a:t>Richmann’s</a:t>
            </a:r>
            <a:r>
              <a:rPr lang="en-US" sz="1000" b="0">
                <a:solidFill>
                  <a:schemeClr val="dk1"/>
                </a:solidFill>
              </a:rPr>
              <a:t> law),” </a:t>
            </a:r>
            <a:r>
              <a:rPr lang="en-US" sz="1000" b="0" i="1">
                <a:solidFill>
                  <a:schemeClr val="dk1"/>
                </a:solidFill>
              </a:rPr>
              <a:t>tec-science</a:t>
            </a:r>
            <a:r>
              <a:rPr lang="en-US" sz="1000" b="0">
                <a:solidFill>
                  <a:schemeClr val="dk1"/>
                </a:solidFill>
              </a:rPr>
              <a:t>, Jan. 20, 2021. </a:t>
            </a:r>
            <a:r>
              <a:rPr lang="en-US" sz="1000" b="0" u="sng">
                <a:solidFill>
                  <a:schemeClr val="hlink"/>
                </a:solidFill>
                <a:hlinkClick r:id="rId6">
                  <a:extLst>
                    <a:ext uri="{A12FA001-AC4F-418D-AE19-62706E023703}">
                      <ahyp:hlinkClr xmlns:ahyp="http://schemas.microsoft.com/office/drawing/2018/hyperlinkcolor" val="tx"/>
                    </a:ext>
                  </a:extLst>
                </a:hlinkClick>
              </a:rPr>
              <a:t>https://www.tec-science.com/thermodynamics/temperature/richmanns-law-of-final-temperature-of-mixtures-mixing-fluids/</a:t>
            </a:r>
            <a:endParaRPr lang="en-US" sz="1000" b="0">
              <a:solidFill>
                <a:schemeClr val="hlink"/>
              </a:solidFill>
              <a:hlinkClick r:id="rId6">
                <a:extLst>
                  <a:ext uri="{A12FA001-AC4F-418D-AE19-62706E023703}">
                    <ahyp:hlinkClr xmlns:ahyp="http://schemas.microsoft.com/office/drawing/2018/hyperlinkcolor" val="tx"/>
                  </a:ext>
                </a:extLst>
              </a:hlinkClick>
            </a:endParaRPr>
          </a:p>
          <a:p>
            <a:pPr marL="0" lvl="0" indent="0" algn="l" rtl="0">
              <a:lnSpc>
                <a:spcPct val="115000"/>
              </a:lnSpc>
              <a:spcBef>
                <a:spcPts val="0"/>
              </a:spcBef>
              <a:spcAft>
                <a:spcPts val="0"/>
              </a:spcAft>
              <a:buNone/>
            </a:pPr>
            <a:r>
              <a:rPr lang="en-US" sz="1000" b="0">
                <a:solidFill>
                  <a:schemeClr val="dk1"/>
                </a:solidFill>
              </a:rPr>
              <a:t>[14] S. </a:t>
            </a:r>
            <a:r>
              <a:rPr lang="en-US" sz="1000" b="0" err="1">
                <a:solidFill>
                  <a:schemeClr val="dk1"/>
                </a:solidFill>
              </a:rPr>
              <a:t>Ostrach</a:t>
            </a:r>
            <a:r>
              <a:rPr lang="en-US" sz="1000" b="0">
                <a:solidFill>
                  <a:schemeClr val="dk1"/>
                </a:solidFill>
              </a:rPr>
              <a:t>, “Natural Convection in Enclosures,” </a:t>
            </a:r>
            <a:r>
              <a:rPr lang="en-US" sz="1000" b="0" i="1">
                <a:solidFill>
                  <a:schemeClr val="dk1"/>
                </a:solidFill>
              </a:rPr>
              <a:t>Journal of Heat Transfer</a:t>
            </a:r>
            <a:r>
              <a:rPr lang="en-US" sz="1000" b="0">
                <a:solidFill>
                  <a:schemeClr val="dk1"/>
                </a:solidFill>
              </a:rPr>
              <a:t>, vol. 110, no. 4b, pp. 1175–1190, Nov. 1988, </a:t>
            </a:r>
            <a:r>
              <a:rPr lang="en-US" sz="1000" b="0" err="1">
                <a:solidFill>
                  <a:schemeClr val="dk1"/>
                </a:solidFill>
              </a:rPr>
              <a:t>doi</a:t>
            </a:r>
            <a:r>
              <a:rPr lang="en-US" sz="1000" b="0">
                <a:solidFill>
                  <a:schemeClr val="dk1"/>
                </a:solidFill>
              </a:rPr>
              <a:t>: </a:t>
            </a:r>
            <a:r>
              <a:rPr lang="en-US" sz="1000" b="0" u="sng">
                <a:solidFill>
                  <a:schemeClr val="hlink"/>
                </a:solidFill>
                <a:hlinkClick r:id="rId7">
                  <a:extLst>
                    <a:ext uri="{A12FA001-AC4F-418D-AE19-62706E023703}">
                      <ahyp:hlinkClr xmlns:ahyp="http://schemas.microsoft.com/office/drawing/2018/hyperlinkcolor" val="tx"/>
                    </a:ext>
                  </a:extLst>
                </a:hlinkClick>
              </a:rPr>
              <a:t>https://doi.org/10.1115/1.3250619</a:t>
            </a:r>
            <a:r>
              <a:rPr lang="en-US" sz="1000" b="0">
                <a:solidFill>
                  <a:schemeClr val="dk1"/>
                </a:solidFill>
              </a:rPr>
              <a:t>.</a:t>
            </a:r>
            <a:endParaRPr sz="1000" b="0">
              <a:solidFill>
                <a:schemeClr val="dk1"/>
              </a:solidFill>
            </a:endParaRPr>
          </a:p>
          <a:p>
            <a:pPr marL="0" lvl="0" indent="0" algn="l" rtl="0">
              <a:lnSpc>
                <a:spcPct val="115000"/>
              </a:lnSpc>
              <a:spcBef>
                <a:spcPts val="0"/>
              </a:spcBef>
              <a:spcAft>
                <a:spcPts val="0"/>
              </a:spcAft>
              <a:buNone/>
            </a:pPr>
            <a:r>
              <a:rPr lang="en-US" sz="1000" b="0">
                <a:solidFill>
                  <a:schemeClr val="dk1"/>
                </a:solidFill>
              </a:rPr>
              <a:t>[15] P. B. L. </a:t>
            </a:r>
            <a:r>
              <a:rPr lang="en-US" sz="1000" b="0" err="1">
                <a:solidFill>
                  <a:schemeClr val="dk1"/>
                </a:solidFill>
              </a:rPr>
              <a:t>Chaurasia</a:t>
            </a:r>
            <a:r>
              <a:rPr lang="en-US" sz="1000" b="0">
                <a:solidFill>
                  <a:schemeClr val="dk1"/>
                </a:solidFill>
              </a:rPr>
              <a:t>, “Comparative study of insulating materials in solar water storage systems,” </a:t>
            </a:r>
            <a:r>
              <a:rPr lang="en-US" sz="1000" b="0" i="1">
                <a:solidFill>
                  <a:schemeClr val="dk1"/>
                </a:solidFill>
              </a:rPr>
              <a:t>Energy Conversion and Management</a:t>
            </a:r>
            <a:r>
              <a:rPr lang="en-US" sz="1000" b="0">
                <a:solidFill>
                  <a:schemeClr val="dk1"/>
                </a:solidFill>
              </a:rPr>
              <a:t>, vol. 33, no. 1, pp. 7–12, Jan. 1992, </a:t>
            </a:r>
            <a:r>
              <a:rPr lang="en-US" sz="1000" b="0" err="1">
                <a:solidFill>
                  <a:schemeClr val="dk1"/>
                </a:solidFill>
              </a:rPr>
              <a:t>doi</a:t>
            </a:r>
            <a:r>
              <a:rPr lang="en-US" sz="1000" b="0">
                <a:solidFill>
                  <a:schemeClr val="dk1"/>
                </a:solidFill>
              </a:rPr>
              <a:t>: </a:t>
            </a:r>
            <a:r>
              <a:rPr lang="en-US" sz="1000" b="0" u="sng">
                <a:solidFill>
                  <a:schemeClr val="hlink"/>
                </a:solidFill>
                <a:hlinkClick r:id="rId8">
                  <a:extLst>
                    <a:ext uri="{A12FA001-AC4F-418D-AE19-62706E023703}">
                      <ahyp:hlinkClr xmlns:ahyp="http://schemas.microsoft.com/office/drawing/2018/hyperlinkcolor" val="tx"/>
                    </a:ext>
                  </a:extLst>
                </a:hlinkClick>
              </a:rPr>
              <a:t>https://doi.org/10.1016/0196-8904(92)90141-i</a:t>
            </a:r>
            <a:r>
              <a:rPr lang="en-US" sz="1000" b="0">
                <a:solidFill>
                  <a:schemeClr val="dk1"/>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457a603a18_1_0"/>
          <p:cNvSpPr txBox="1">
            <a:spLocks noGrp="1"/>
          </p:cNvSpPr>
          <p:nvPr>
            <p:ph type="title"/>
          </p:nvPr>
        </p:nvSpPr>
        <p:spPr>
          <a:xfrm>
            <a:off x="838200" y="1119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 </a:t>
            </a:r>
            <a:endParaRPr/>
          </a:p>
        </p:txBody>
      </p:sp>
      <p:sp>
        <p:nvSpPr>
          <p:cNvPr id="257" name="Google Shape;257;g2457a603a18_1_0"/>
          <p:cNvSpPr txBox="1">
            <a:spLocks noGrp="1"/>
          </p:cNvSpPr>
          <p:nvPr>
            <p:ph type="body" idx="1"/>
          </p:nvPr>
        </p:nvSpPr>
        <p:spPr>
          <a:xfrm>
            <a:off x="838200" y="1215187"/>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b="0">
                <a:solidFill>
                  <a:schemeClr val="dk1"/>
                </a:solidFill>
              </a:rPr>
              <a:t>[16] A. R. </a:t>
            </a:r>
            <a:r>
              <a:rPr lang="en-US" sz="1000" b="0" err="1">
                <a:solidFill>
                  <a:schemeClr val="dk1"/>
                </a:solidFill>
              </a:rPr>
              <a:t>Shaibani</a:t>
            </a:r>
            <a:r>
              <a:rPr lang="en-US" sz="1000" b="0">
                <a:solidFill>
                  <a:schemeClr val="dk1"/>
                </a:solidFill>
              </a:rPr>
              <a:t>, M. M. </a:t>
            </a:r>
            <a:r>
              <a:rPr lang="en-US" sz="1000" b="0" err="1">
                <a:solidFill>
                  <a:schemeClr val="dk1"/>
                </a:solidFill>
              </a:rPr>
              <a:t>Keshtkar</a:t>
            </a:r>
            <a:r>
              <a:rPr lang="en-US" sz="1000" b="0">
                <a:solidFill>
                  <a:schemeClr val="dk1"/>
                </a:solidFill>
              </a:rPr>
              <a:t>, and P. </a:t>
            </a:r>
            <a:r>
              <a:rPr lang="en-US" sz="1000" b="0" err="1">
                <a:solidFill>
                  <a:schemeClr val="dk1"/>
                </a:solidFill>
              </a:rPr>
              <a:t>Talebizadeh</a:t>
            </a:r>
            <a:r>
              <a:rPr lang="en-US" sz="1000" b="0">
                <a:solidFill>
                  <a:schemeClr val="dk1"/>
                </a:solidFill>
              </a:rPr>
              <a:t> Sardari, “Thermo-economic analysis of a cold storage system in full and partial modes with two different scenarios: A case study,” </a:t>
            </a:r>
            <a:r>
              <a:rPr lang="en-US" sz="1000" b="0" i="1">
                <a:solidFill>
                  <a:schemeClr val="dk1"/>
                </a:solidFill>
              </a:rPr>
              <a:t>Journal of Energy Storage</a:t>
            </a:r>
            <a:r>
              <a:rPr lang="en-US" sz="1000" b="0">
                <a:solidFill>
                  <a:schemeClr val="dk1"/>
                </a:solidFill>
              </a:rPr>
              <a:t>, vol. 24, p. 100783, Aug. 2019, </a:t>
            </a:r>
            <a:r>
              <a:rPr lang="en-US" sz="1000" b="0" err="1">
                <a:solidFill>
                  <a:schemeClr val="dk1"/>
                </a:solidFill>
              </a:rPr>
              <a:t>doi</a:t>
            </a:r>
            <a:r>
              <a:rPr lang="en-US" sz="1000" b="0">
                <a:solidFill>
                  <a:schemeClr val="dk1"/>
                </a:solidFill>
              </a:rPr>
              <a:t>: </a:t>
            </a:r>
            <a:r>
              <a:rPr lang="en-US" sz="1000" b="0" u="sng">
                <a:solidFill>
                  <a:schemeClr val="hlink"/>
                </a:solidFill>
                <a:hlinkClick r:id="rId3">
                  <a:extLst>
                    <a:ext uri="{A12FA001-AC4F-418D-AE19-62706E023703}">
                      <ahyp:hlinkClr xmlns:ahyp="http://schemas.microsoft.com/office/drawing/2018/hyperlinkcolor" val="tx"/>
                    </a:ext>
                  </a:extLst>
                </a:hlinkClick>
              </a:rPr>
              <a:t>https://doi.org/10.1016/j.est.2019.100783</a:t>
            </a:r>
            <a:r>
              <a:rPr lang="en-US" sz="1000" b="0">
                <a:solidFill>
                  <a:schemeClr val="dk1"/>
                </a:solidFill>
              </a:rPr>
              <a:t>.</a:t>
            </a:r>
          </a:p>
          <a:p>
            <a:pPr marL="0" lvl="0" indent="0" algn="l" rtl="0">
              <a:lnSpc>
                <a:spcPct val="115000"/>
              </a:lnSpc>
              <a:spcBef>
                <a:spcPts val="0"/>
              </a:spcBef>
              <a:spcAft>
                <a:spcPts val="0"/>
              </a:spcAft>
              <a:buNone/>
            </a:pPr>
            <a:r>
              <a:rPr lang="en-US" sz="1000" b="0">
                <a:solidFill>
                  <a:schemeClr val="dk1"/>
                </a:solidFill>
              </a:rPr>
              <a:t>[17] DOE Fundamentals Handbook: Thermodynamics, Heat Transfer, and Fluid Flow, vol. 2, United States. Dept. of Energy, Oak Ridge, TN, USA, 1992.</a:t>
            </a:r>
          </a:p>
          <a:p>
            <a:pPr marL="0" lvl="0" indent="0" algn="l" rtl="0">
              <a:lnSpc>
                <a:spcPct val="115000"/>
              </a:lnSpc>
              <a:spcBef>
                <a:spcPts val="0"/>
              </a:spcBef>
              <a:spcAft>
                <a:spcPts val="0"/>
              </a:spcAft>
              <a:buNone/>
            </a:pPr>
            <a:r>
              <a:rPr lang="en-US" sz="1000" b="0">
                <a:solidFill>
                  <a:schemeClr val="dk1"/>
                </a:solidFill>
              </a:rPr>
              <a:t>[18] A. </a:t>
            </a:r>
            <a:r>
              <a:rPr lang="en-US" sz="1000" b="0" err="1">
                <a:solidFill>
                  <a:schemeClr val="dk1"/>
                </a:solidFill>
              </a:rPr>
              <a:t>Sheeba</a:t>
            </a:r>
            <a:r>
              <a:rPr lang="en-US" sz="1000" b="0">
                <a:solidFill>
                  <a:schemeClr val="dk1"/>
                </a:solidFill>
              </a:rPr>
              <a:t>, R. Akhil, and M. J. Prakash, “Heat transfer and flow characteristics of a conical coil heat exchanger,” </a:t>
            </a:r>
            <a:r>
              <a:rPr lang="en-US" sz="1000" b="0" i="1">
                <a:solidFill>
                  <a:schemeClr val="dk1"/>
                </a:solidFill>
              </a:rPr>
              <a:t>International Journal of Refrigeration</a:t>
            </a:r>
            <a:r>
              <a:rPr lang="en-US" sz="1000" b="0">
                <a:solidFill>
                  <a:schemeClr val="dk1"/>
                </a:solidFill>
              </a:rPr>
              <a:t>, vol. 110, pp. 268–276, 2020. doi:10.1016/j.ijrefrig.2019.10.006</a:t>
            </a:r>
          </a:p>
          <a:p>
            <a:pPr marL="0" lvl="0" indent="0" algn="l" rtl="0">
              <a:lnSpc>
                <a:spcPct val="115000"/>
              </a:lnSpc>
              <a:spcBef>
                <a:spcPts val="0"/>
              </a:spcBef>
              <a:spcAft>
                <a:spcPts val="0"/>
              </a:spcAft>
              <a:buNone/>
            </a:pPr>
            <a:r>
              <a:rPr lang="en-US" sz="1000" b="0">
                <a:solidFill>
                  <a:schemeClr val="dk1"/>
                </a:solidFill>
              </a:rPr>
              <a:t>[19] R. Kumar, P. Chandra, and </a:t>
            </a:r>
            <a:r>
              <a:rPr lang="en-US" sz="1000" b="0" err="1">
                <a:solidFill>
                  <a:schemeClr val="dk1"/>
                </a:solidFill>
              </a:rPr>
              <a:t>Prabhansu</a:t>
            </a:r>
            <a:r>
              <a:rPr lang="en-US" sz="1000" b="0">
                <a:solidFill>
                  <a:schemeClr val="dk1"/>
                </a:solidFill>
              </a:rPr>
              <a:t>, “Innovative method for heat transfer enhancement through shell and coil side fluid flow in shell and helical coil heat exchanger,” </a:t>
            </a:r>
            <a:r>
              <a:rPr lang="en-US" sz="1000" b="0" i="1">
                <a:solidFill>
                  <a:schemeClr val="dk1"/>
                </a:solidFill>
              </a:rPr>
              <a:t>Archives of Thermodynamics</a:t>
            </a:r>
            <a:r>
              <a:rPr lang="en-US" sz="1000" b="0">
                <a:solidFill>
                  <a:schemeClr val="dk1"/>
                </a:solidFill>
              </a:rPr>
              <a:t>, vol. 41, no. 2, pp. 239–256, 2020. doi:10.24425/ather.2020.133631</a:t>
            </a:r>
          </a:p>
          <a:p>
            <a:pPr marL="0" lvl="0" indent="0" algn="l" rtl="0">
              <a:lnSpc>
                <a:spcPct val="115000"/>
              </a:lnSpc>
              <a:spcBef>
                <a:spcPts val="0"/>
              </a:spcBef>
              <a:spcAft>
                <a:spcPts val="0"/>
              </a:spcAft>
              <a:buClr>
                <a:schemeClr val="dk1"/>
              </a:buClr>
              <a:buSzPts val="1100"/>
              <a:buFont typeface="Arial"/>
              <a:buNone/>
            </a:pPr>
            <a:r>
              <a:rPr lang="en-US" sz="1000" b="0">
                <a:solidFill>
                  <a:schemeClr val="dk1"/>
                </a:solidFill>
              </a:rPr>
              <a:t>[20] S. Sharma et al., “Computational fluid dynamics analysis of flow patterns, pressure drop, and heat transfer coefficient in staggered and inline shell-tube heat exchangers,” Mathematical Problems in Engineering, vol. 2021, pp. 1–10, Jun. 2021. doi:10.1155/2021/6645128</a:t>
            </a:r>
          </a:p>
          <a:p>
            <a:pPr marL="0" lvl="0" indent="0" algn="l" rtl="0">
              <a:lnSpc>
                <a:spcPct val="115000"/>
              </a:lnSpc>
              <a:spcBef>
                <a:spcPts val="0"/>
              </a:spcBef>
              <a:spcAft>
                <a:spcPts val="0"/>
              </a:spcAft>
              <a:buNone/>
            </a:pPr>
            <a:r>
              <a:rPr lang="en-US" sz="1000" b="0">
                <a:solidFill>
                  <a:schemeClr val="dk1"/>
                </a:solidFill>
              </a:rPr>
              <a:t>[21] “Shell &amp; Tube Heat exchanger pressure drop,” </a:t>
            </a:r>
            <a:r>
              <a:rPr lang="en-US" sz="1000" b="0" err="1">
                <a:solidFill>
                  <a:schemeClr val="dk1"/>
                </a:solidFill>
              </a:rPr>
              <a:t>EnggCyclopedia</a:t>
            </a:r>
            <a:r>
              <a:rPr lang="en-US" sz="1000" b="0">
                <a:solidFill>
                  <a:schemeClr val="dk1"/>
                </a:solidFill>
              </a:rPr>
              <a:t>, https://enggcyclopedia.com/2019/05/shell-tube-heat-exchanger-pressure-drop/ (accessed Sep. 13, 2023).</a:t>
            </a:r>
          </a:p>
          <a:p>
            <a:pPr marL="0" lvl="0" indent="0" algn="l" rtl="0">
              <a:lnSpc>
                <a:spcPct val="115000"/>
              </a:lnSpc>
              <a:spcBef>
                <a:spcPts val="0"/>
              </a:spcBef>
              <a:spcAft>
                <a:spcPts val="0"/>
              </a:spcAft>
              <a:buNone/>
            </a:pPr>
            <a:r>
              <a:rPr lang="en-US" sz="1000" b="0">
                <a:solidFill>
                  <a:schemeClr val="dk1"/>
                </a:solidFill>
              </a:rPr>
              <a:t>[22] “Steady State Pipe Flow Modeling Software,” Applied Flow Technology, https://www.aft.com/products/fathom (accessed Sep. 19, 2023). </a:t>
            </a:r>
          </a:p>
          <a:p>
            <a:pPr marL="0" lvl="0" indent="0" algn="l" rtl="0">
              <a:lnSpc>
                <a:spcPct val="115000"/>
              </a:lnSpc>
              <a:spcBef>
                <a:spcPts val="0"/>
              </a:spcBef>
              <a:spcAft>
                <a:spcPts val="0"/>
              </a:spcAft>
              <a:buNone/>
            </a:pPr>
            <a:r>
              <a:rPr lang="en-US" sz="1000" b="0">
                <a:solidFill>
                  <a:schemeClr val="dk1"/>
                </a:solidFill>
              </a:rPr>
              <a:t>[23] M. Pennington, “Heat Exchanger Design Handbook,” Academia.edu, https://www.academia.edu/4715789/Heat_Exchanger_Design_Handbook (accessed Sep. 14, 2023). </a:t>
            </a:r>
          </a:p>
          <a:p>
            <a:pPr marL="0" lvl="0" indent="0" algn="l" rtl="0">
              <a:lnSpc>
                <a:spcPct val="115000"/>
              </a:lnSpc>
              <a:spcBef>
                <a:spcPts val="0"/>
              </a:spcBef>
              <a:spcAft>
                <a:spcPts val="0"/>
              </a:spcAft>
              <a:buNone/>
            </a:pPr>
            <a:r>
              <a:rPr lang="en-US" sz="1000" b="0">
                <a:solidFill>
                  <a:schemeClr val="dk1"/>
                </a:solidFill>
              </a:rPr>
              <a:t>[24] J. K. Cooper, Ed., Heat exchangers : characteristics, types and emerging applications. New York: </a:t>
            </a:r>
            <a:r>
              <a:rPr lang="en-US" sz="1000" b="0" err="1">
                <a:solidFill>
                  <a:schemeClr val="dk1"/>
                </a:solidFill>
              </a:rPr>
              <a:t>Novinka</a:t>
            </a:r>
            <a:r>
              <a:rPr lang="en-US" sz="1000" b="0">
                <a:solidFill>
                  <a:schemeClr val="dk1"/>
                </a:solidFill>
              </a:rPr>
              <a:t>, 2016.</a:t>
            </a:r>
          </a:p>
          <a:p>
            <a:pPr marL="0" lvl="0" indent="0" algn="l" rtl="0">
              <a:lnSpc>
                <a:spcPct val="115000"/>
              </a:lnSpc>
              <a:spcBef>
                <a:spcPts val="0"/>
              </a:spcBef>
              <a:spcAft>
                <a:spcPts val="0"/>
              </a:spcAft>
              <a:buNone/>
            </a:pPr>
            <a:r>
              <a:rPr lang="en-US" sz="1000" b="0">
                <a:solidFill>
                  <a:schemeClr val="dk1"/>
                </a:solidFill>
              </a:rPr>
              <a:t>[25] “Design and Operation of Heat Exchangers and their Networks, https://www-sciencedirect-com.libproxy.nau.edu/science/article/pii/B9780128178942000030 (accessed Sep. 14, 2023).</a:t>
            </a:r>
          </a:p>
          <a:p>
            <a:pPr marL="0" lvl="0" indent="0" algn="l" rtl="0">
              <a:lnSpc>
                <a:spcPct val="115000"/>
              </a:lnSpc>
              <a:spcBef>
                <a:spcPts val="0"/>
              </a:spcBef>
              <a:spcAft>
                <a:spcPts val="0"/>
              </a:spcAft>
              <a:buNone/>
            </a:pPr>
            <a:r>
              <a:rPr lang="en-US" sz="1000" b="0">
                <a:solidFill>
                  <a:schemeClr val="dk1"/>
                </a:solidFill>
              </a:rPr>
              <a:t>[26] “Three-dimensional fin-tube expansion process to achieve high heat transfer efficiency in heat exchangers,” Springer Link, https://link-springer-com.libproxy.nau.edu/article/10.1007/s12206-019-0836-6 (accessed Sep. 19, 2023).</a:t>
            </a:r>
          </a:p>
          <a:p>
            <a:pPr marL="0" lvl="0" indent="0" algn="l" rtl="0">
              <a:lnSpc>
                <a:spcPct val="115000"/>
              </a:lnSpc>
              <a:spcBef>
                <a:spcPts val="0"/>
              </a:spcBef>
              <a:spcAft>
                <a:spcPts val="0"/>
              </a:spcAft>
              <a:buNone/>
            </a:pPr>
            <a:r>
              <a:rPr lang="en-US" sz="1000" b="0">
                <a:solidFill>
                  <a:schemeClr val="dk1"/>
                </a:solidFill>
              </a:rPr>
              <a:t>[27] “The engineering toolbox,” Engineering </a:t>
            </a:r>
            <a:r>
              <a:rPr lang="en-US" sz="1000" b="0" err="1">
                <a:solidFill>
                  <a:schemeClr val="dk1"/>
                </a:solidFill>
              </a:rPr>
              <a:t>ToolBox</a:t>
            </a:r>
            <a:r>
              <a:rPr lang="en-US" sz="1000" b="0">
                <a:solidFill>
                  <a:schemeClr val="dk1"/>
                </a:solidFill>
              </a:rPr>
              <a:t>, https://www.engineeringtoolbox.com/index.html (accessed Sep. 17, 2023).</a:t>
            </a:r>
          </a:p>
          <a:p>
            <a:pPr marL="0" lvl="0" indent="0" algn="l" rtl="0">
              <a:lnSpc>
                <a:spcPct val="115000"/>
              </a:lnSpc>
              <a:spcBef>
                <a:spcPts val="0"/>
              </a:spcBef>
              <a:spcAft>
                <a:spcPts val="0"/>
              </a:spcAft>
              <a:buNone/>
            </a:pPr>
            <a:r>
              <a:rPr lang="en-US" sz="1000" b="0">
                <a:solidFill>
                  <a:schemeClr val="dk1"/>
                </a:solidFill>
              </a:rPr>
              <a:t>[28] D. L. 8 Jun, D. Lane, and 8 Jun, “Tutorial: How to perform a transient thermal analysis in SolidWorks,” Tutorial: How to perform a transient thermal analysis in SolidWorks | </a:t>
            </a:r>
            <a:r>
              <a:rPr lang="en-US" sz="1000" b="0" err="1">
                <a:solidFill>
                  <a:schemeClr val="dk1"/>
                </a:solidFill>
              </a:rPr>
              <a:t>GrabCAD</a:t>
            </a:r>
            <a:r>
              <a:rPr lang="en-US" sz="1000" b="0">
                <a:solidFill>
                  <a:schemeClr val="dk1"/>
                </a:solidFill>
              </a:rPr>
              <a:t> Tutorials, https://grabcad.com/tutorials/tutorial-how-to-perform-a-transient-thermal-analysis-in-solidworks (accessed Sep. 18, 2023). </a:t>
            </a:r>
          </a:p>
          <a:p>
            <a:pPr marL="0" lvl="0" indent="0" algn="l" rtl="0">
              <a:lnSpc>
                <a:spcPct val="115000"/>
              </a:lnSpc>
              <a:spcBef>
                <a:spcPts val="0"/>
              </a:spcBef>
              <a:spcAft>
                <a:spcPts val="0"/>
              </a:spcAft>
              <a:buNone/>
            </a:pPr>
            <a:endParaRPr lang="en-US" sz="1000" b="0">
              <a:solidFill>
                <a:schemeClr val="dk1"/>
              </a:solidFill>
            </a:endParaRPr>
          </a:p>
          <a:p>
            <a:pPr marL="0" lvl="0" indent="0" algn="l" rtl="0">
              <a:lnSpc>
                <a:spcPct val="115000"/>
              </a:lnSpc>
              <a:spcBef>
                <a:spcPts val="0"/>
              </a:spcBef>
              <a:spcAft>
                <a:spcPts val="0"/>
              </a:spcAft>
              <a:buNone/>
            </a:pPr>
            <a:endParaRPr lang="en-US" sz="1000" b="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b="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100" b="0">
                <a:solidFill>
                  <a:schemeClr val="dk1"/>
                </a:solidFill>
                <a:latin typeface="Calibri"/>
                <a:ea typeface="Calibri"/>
                <a:cs typeface="Calibri"/>
                <a:sym typeface="Calibri"/>
              </a:rPr>
              <a:t>‌</a:t>
            </a:r>
            <a:endParaRPr sz="1100" b="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000" b="0">
              <a:solidFill>
                <a:schemeClr val="dk1"/>
              </a:solidFill>
            </a:endParaRPr>
          </a:p>
          <a:p>
            <a:pPr marL="0" indent="0">
              <a:lnSpc>
                <a:spcPct val="115000"/>
              </a:lnSpc>
              <a:spcBef>
                <a:spcPts val="1200"/>
              </a:spcBef>
              <a:buNone/>
            </a:pPr>
            <a:endParaRPr lang="en-US" sz="1000" b="0">
              <a:solidFill>
                <a:schemeClr val="dk1"/>
              </a:solidFill>
            </a:endParaRPr>
          </a:p>
          <a:p>
            <a:pPr marL="0" lvl="0" indent="0" algn="l" rtl="0">
              <a:lnSpc>
                <a:spcPct val="100000"/>
              </a:lnSpc>
              <a:spcBef>
                <a:spcPts val="1200"/>
              </a:spcBef>
              <a:spcAft>
                <a:spcPts val="0"/>
              </a:spcAft>
              <a:buNone/>
            </a:pPr>
            <a:endParaRPr sz="1000" b="0">
              <a:solidFill>
                <a:schemeClr val="dk1"/>
              </a:solidFill>
            </a:endParaRPr>
          </a:p>
          <a:p>
            <a:pPr marL="0" lvl="0" indent="0" algn="l" rtl="0">
              <a:lnSpc>
                <a:spcPct val="100000"/>
              </a:lnSpc>
              <a:spcBef>
                <a:spcPts val="1200"/>
              </a:spcBef>
              <a:spcAft>
                <a:spcPts val="0"/>
              </a:spcAft>
              <a:buNone/>
            </a:pPr>
            <a:endParaRPr sz="1000" b="0">
              <a:solidFill>
                <a:schemeClr val="dk1"/>
              </a:solidFill>
            </a:endParaRPr>
          </a:p>
          <a:p>
            <a:pPr marL="0" lvl="0" indent="0" algn="l" rtl="0">
              <a:lnSpc>
                <a:spcPct val="100000"/>
              </a:lnSpc>
              <a:spcBef>
                <a:spcPts val="0"/>
              </a:spcBef>
              <a:spcAft>
                <a:spcPts val="0"/>
              </a:spcAft>
              <a:buNone/>
            </a:pPr>
            <a:endParaRPr sz="1000" b="0">
              <a:solidFill>
                <a:schemeClr val="dk1"/>
              </a:solidFill>
            </a:endParaRPr>
          </a:p>
          <a:p>
            <a:pPr marL="0" lvl="0" indent="0" algn="l" rtl="0">
              <a:lnSpc>
                <a:spcPct val="115000"/>
              </a:lnSpc>
              <a:spcBef>
                <a:spcPts val="1200"/>
              </a:spcBef>
              <a:spcAft>
                <a:spcPts val="1200"/>
              </a:spcAft>
              <a:buNone/>
            </a:pPr>
            <a:endParaRPr sz="1000" b="0">
              <a:solidFill>
                <a:schemeClr val="dk1"/>
              </a:solidFill>
            </a:endParaRPr>
          </a:p>
        </p:txBody>
      </p:sp>
    </p:spTree>
    <p:extLst>
      <p:ext uri="{BB962C8B-B14F-4D97-AF65-F5344CB8AC3E}">
        <p14:creationId xmlns:p14="http://schemas.microsoft.com/office/powerpoint/2010/main" val="368273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280c376c42a_5_2"/>
          <p:cNvPicPr preferRelativeResize="0"/>
          <p:nvPr/>
        </p:nvPicPr>
        <p:blipFill rotWithShape="1">
          <a:blip r:embed="rId3">
            <a:alphaModFix/>
          </a:blip>
          <a:srcRect/>
          <a:stretch/>
        </p:blipFill>
        <p:spPr>
          <a:xfrm>
            <a:off x="3411950" y="487413"/>
            <a:ext cx="5830401" cy="5466825"/>
          </a:xfrm>
          <a:prstGeom prst="rect">
            <a:avLst/>
          </a:prstGeom>
          <a:noFill/>
          <a:ln>
            <a:noFill/>
          </a:ln>
        </p:spPr>
      </p:pic>
      <p:sp>
        <p:nvSpPr>
          <p:cNvPr id="108" name="Google Shape;108;g280c376c42a_5_2"/>
          <p:cNvSpPr txBox="1"/>
          <p:nvPr/>
        </p:nvSpPr>
        <p:spPr>
          <a:xfrm>
            <a:off x="5272125" y="6026450"/>
            <a:ext cx="230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Fig 1. Demonstrator Visual</a:t>
            </a:r>
            <a:endParaRPr/>
          </a:p>
        </p:txBody>
      </p:sp>
      <p:pic>
        <p:nvPicPr>
          <p:cNvPr id="109" name="Google Shape;109;g280c376c42a_5_2"/>
          <p:cNvPicPr preferRelativeResize="0">
            <a:picLocks noGrp="1"/>
          </p:cNvPicPr>
          <p:nvPr>
            <p:ph type="body" idx="1"/>
          </p:nvPr>
        </p:nvPicPr>
        <p:blipFill rotWithShape="1">
          <a:blip r:embed="rId4">
            <a:alphaModFix/>
          </a:blip>
          <a:srcRect/>
          <a:stretch/>
        </p:blipFill>
        <p:spPr>
          <a:xfrm>
            <a:off x="3547795" y="6466786"/>
            <a:ext cx="5558700" cy="184500"/>
          </a:xfrm>
          <a:prstGeom prst="rect">
            <a:avLst/>
          </a:prstGeom>
          <a:noFill/>
          <a:ln>
            <a:noFill/>
          </a:ln>
        </p:spPr>
      </p:pic>
      <p:sp>
        <p:nvSpPr>
          <p:cNvPr id="110" name="Google Shape;110;g280c376c42a_5_2"/>
          <p:cNvSpPr txBox="1">
            <a:spLocks noGrp="1"/>
          </p:cNvSpPr>
          <p:nvPr>
            <p:ph type="title"/>
          </p:nvPr>
        </p:nvSpPr>
        <p:spPr>
          <a:xfrm>
            <a:off x="587100" y="72225"/>
            <a:ext cx="8519400" cy="415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366"/>
              </a:buClr>
              <a:buSzPct val="100000"/>
              <a:buFont typeface="Arial"/>
              <a:buNone/>
            </a:pPr>
            <a:r>
              <a:rPr lang="en-US"/>
              <a:t>Project Description </a:t>
            </a:r>
            <a:endParaRPr/>
          </a:p>
        </p:txBody>
      </p:sp>
      <p:sp>
        <p:nvSpPr>
          <p:cNvPr id="111" name="Google Shape;111;g280c376c42a_5_2"/>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Uriah 9/19 </a:t>
            </a:r>
            <a:r>
              <a:rPr lang="en-US" err="1">
                <a:solidFill>
                  <a:srgbClr val="003366"/>
                </a:solidFill>
              </a:rPr>
              <a:t>BoeingHX</a:t>
            </a:r>
            <a:r>
              <a:rPr lang="en-US">
                <a:solidFill>
                  <a:srgbClr val="003366"/>
                </a:solidFill>
              </a:rPr>
              <a:t> F23toSp2405,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622540" y="632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Background &amp; Benchmarking </a:t>
            </a:r>
            <a:endParaRPr/>
          </a:p>
        </p:txBody>
      </p:sp>
      <p:sp>
        <p:nvSpPr>
          <p:cNvPr id="117" name="Google Shape;117;p3"/>
          <p:cNvSpPr txBox="1"/>
          <p:nvPr/>
        </p:nvSpPr>
        <p:spPr>
          <a:xfrm>
            <a:off x="4456612" y="6093865"/>
            <a:ext cx="6860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119" name="Google Shape;119;p3"/>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20" name="Google Shape;120;p3"/>
          <p:cNvSpPr txBox="1"/>
          <p:nvPr/>
        </p:nvSpPr>
        <p:spPr>
          <a:xfrm>
            <a:off x="1311850" y="1262375"/>
            <a:ext cx="8232300" cy="47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Boeing Environmental Control System for Apache Helicopter [1]</a:t>
            </a:r>
            <a:endParaRPr b="1"/>
          </a:p>
          <a:p>
            <a:pPr marL="457200"/>
            <a:r>
              <a:rPr lang="en-US"/>
              <a:t>- Can operate effectively in temperatures below 105</a:t>
            </a:r>
            <a:r>
              <a:rPr lang="en-US" baseline="30000"/>
              <a:t>o</a:t>
            </a:r>
            <a:r>
              <a:rPr lang="en-US"/>
              <a:t> Fahrenheit </a:t>
            </a:r>
          </a:p>
          <a:p>
            <a:pPr marL="457200" lvl="0" indent="0" algn="l" rtl="0">
              <a:spcBef>
                <a:spcPts val="0"/>
              </a:spcBef>
              <a:spcAft>
                <a:spcPts val="0"/>
              </a:spcAft>
              <a:buNone/>
            </a:pPr>
            <a:r>
              <a:rPr lang="en-US"/>
              <a:t>- Uses R-134a which has GWP 1430</a:t>
            </a:r>
            <a:endParaRPr/>
          </a:p>
          <a:p>
            <a:pPr marL="457200" lvl="0" indent="0" algn="l" rtl="0">
              <a:spcBef>
                <a:spcPts val="0"/>
              </a:spcBef>
              <a:spcAft>
                <a:spcPts val="0"/>
              </a:spcAft>
              <a:buNone/>
            </a:pPr>
            <a:r>
              <a:rPr lang="en-US"/>
              <a:t>- Not designed for </a:t>
            </a:r>
            <a:r>
              <a:rPr lang="en-US">
                <a:solidFill>
                  <a:schemeClr val="dk1"/>
                </a:solidFill>
              </a:rPr>
              <a:t>HFO-1234yf which has a GWP&lt;1 and is also mildly combustive</a:t>
            </a:r>
            <a:endParaRPr>
              <a:solidFill>
                <a:schemeClr val="dk1"/>
              </a:solidFill>
            </a:endParaRPr>
          </a:p>
          <a:p>
            <a:pPr marL="9144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Our design implements a heat exchanger which keeps the environmentally friendly HFO-1234yf from combusting</a:t>
            </a:r>
            <a:endParaRPr>
              <a:solidFill>
                <a:schemeClr val="dk1"/>
              </a:solidFill>
            </a:endParaRPr>
          </a:p>
          <a:p>
            <a:pPr marL="0" lvl="0" indent="0" algn="l" rtl="0">
              <a:spcBef>
                <a:spcPts val="0"/>
              </a:spcBef>
              <a:spcAft>
                <a:spcPts val="0"/>
              </a:spcAft>
              <a:buNone/>
            </a:pPr>
            <a:endParaRPr>
              <a:solidFill>
                <a:schemeClr val="dk1"/>
              </a:solidFill>
            </a:endParaRPr>
          </a:p>
          <a:p>
            <a:r>
              <a:rPr lang="en-US" b="1">
                <a:solidFill>
                  <a:schemeClr val="dk1"/>
                </a:solidFill>
              </a:rPr>
              <a:t>General Motors Automotive Air conditioner [2]</a:t>
            </a:r>
          </a:p>
          <a:p>
            <a:pPr marL="457200" lvl="0" indent="0" algn="l" rtl="0">
              <a:spcBef>
                <a:spcPts val="0"/>
              </a:spcBef>
              <a:spcAft>
                <a:spcPts val="0"/>
              </a:spcAft>
              <a:buNone/>
            </a:pPr>
            <a:r>
              <a:rPr lang="en-US">
                <a:solidFill>
                  <a:schemeClr val="dk1"/>
                </a:solidFill>
              </a:rPr>
              <a:t>- Uses HFO-1234yf</a:t>
            </a:r>
            <a:endParaRPr>
              <a:solidFill>
                <a:schemeClr val="dk1"/>
              </a:solidFill>
            </a:endParaRPr>
          </a:p>
          <a:p>
            <a:pPr marL="457200"/>
            <a:r>
              <a:rPr lang="en-US">
                <a:solidFill>
                  <a:schemeClr val="dk1"/>
                </a:solidFill>
              </a:rPr>
              <a:t>- Tested and never combusted under normal circumstances </a:t>
            </a:r>
          </a:p>
          <a:p>
            <a:pPr marL="457200" lvl="0" indent="0" algn="l" rtl="0">
              <a:spcBef>
                <a:spcPts val="0"/>
              </a:spcBef>
              <a:spcAft>
                <a:spcPts val="0"/>
              </a:spcAft>
              <a:buNone/>
            </a:pPr>
            <a:r>
              <a:rPr lang="en-US">
                <a:solidFill>
                  <a:schemeClr val="dk1"/>
                </a:solidFill>
              </a:rPr>
              <a:t>- Has a built in firewall in case of engine failure not in case of refrigerant combustion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The cars that GM designed these for are not at risk for combustion because the refrigerant is never exposed to very high temperatures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b="1">
                <a:solidFill>
                  <a:schemeClr val="dk1"/>
                </a:solidFill>
              </a:rPr>
              <a:t>Boeing 777 Environmental Control System [3]</a:t>
            </a:r>
            <a:endParaRPr b="1">
              <a:solidFill>
                <a:schemeClr val="dk1"/>
              </a:solidFill>
            </a:endParaRPr>
          </a:p>
          <a:p>
            <a:pPr marL="0" lvl="0" indent="0" algn="l" rtl="0">
              <a:spcBef>
                <a:spcPts val="0"/>
              </a:spcBef>
              <a:spcAft>
                <a:spcPts val="0"/>
              </a:spcAft>
              <a:buNone/>
            </a:pPr>
            <a:endParaRPr sz="1000">
              <a:solidFill>
                <a:schemeClr val="dk1"/>
              </a:solidFill>
            </a:endParaRPr>
          </a:p>
          <a:p>
            <a:pPr marL="457200" lvl="0" indent="0" algn="l" rtl="0">
              <a:spcBef>
                <a:spcPts val="0"/>
              </a:spcBef>
              <a:spcAft>
                <a:spcPts val="0"/>
              </a:spcAft>
              <a:buNone/>
            </a:pPr>
            <a:r>
              <a:rPr lang="en-US">
                <a:solidFill>
                  <a:schemeClr val="dk1"/>
                </a:solidFill>
              </a:rPr>
              <a:t>- Uses R-134a</a:t>
            </a:r>
            <a:endParaRPr>
              <a:solidFill>
                <a:schemeClr val="dk1"/>
              </a:solidFill>
            </a:endParaRPr>
          </a:p>
          <a:p>
            <a:pPr marL="457200" lvl="0" indent="0" algn="l" rtl="0">
              <a:spcBef>
                <a:spcPts val="0"/>
              </a:spcBef>
              <a:spcAft>
                <a:spcPts val="0"/>
              </a:spcAft>
              <a:buNone/>
            </a:pPr>
            <a:r>
              <a:rPr lang="en-US">
                <a:solidFill>
                  <a:schemeClr val="dk1"/>
                </a:solidFill>
              </a:rPr>
              <a:t>- No firewall in place in case of combustion of refrigerant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Our design implements a heat exchanger which keeps the environmentally friendly HFO-1234yf from combusting as well as a piece of sheet metal which represents a firewall to protect the pilots which the 777 plane does not have</a:t>
            </a:r>
            <a:endParaRPr>
              <a:solidFill>
                <a:schemeClr val="dk1"/>
              </a:solidFill>
            </a:endParaRPr>
          </a:p>
          <a:p>
            <a:pPr marL="0" lvl="0" indent="457200" algn="l" rtl="0">
              <a:spcBef>
                <a:spcPts val="0"/>
              </a:spcBef>
              <a:spcAft>
                <a:spcPts val="0"/>
              </a:spcAft>
              <a:buNone/>
            </a:pPr>
            <a:endParaRPr>
              <a:solidFill>
                <a:schemeClr val="dk1"/>
              </a:solidFill>
            </a:endParaRPr>
          </a:p>
          <a:p>
            <a:pPr marL="0" lvl="0" indent="457200" algn="l" rtl="0">
              <a:spcBef>
                <a:spcPts val="0"/>
              </a:spcBef>
              <a:spcAft>
                <a:spcPts val="0"/>
              </a:spcAft>
              <a:buNone/>
            </a:pPr>
            <a:endParaRPr/>
          </a:p>
          <a:p>
            <a:pPr marL="0" lvl="0" indent="457200" algn="l" rtl="0">
              <a:spcBef>
                <a:spcPts val="0"/>
              </a:spcBef>
              <a:spcAft>
                <a:spcPts val="0"/>
              </a:spcAft>
              <a:buNone/>
            </a:pPr>
            <a:endParaRPr b="1"/>
          </a:p>
        </p:txBody>
      </p:sp>
      <p:sp>
        <p:nvSpPr>
          <p:cNvPr id="121" name="Google Shape;121;p3"/>
          <p:cNvSpPr txBox="1"/>
          <p:nvPr/>
        </p:nvSpPr>
        <p:spPr>
          <a:xfrm>
            <a:off x="839650" y="5842200"/>
            <a:ext cx="9919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en-US" sz="11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p:txBody>
      </p:sp>
      <p:sp>
        <p:nvSpPr>
          <p:cNvPr id="3" name="Google Shape;111;g280c376c42a_5_2">
            <a:extLst>
              <a:ext uri="{FF2B5EF4-FFF2-40B4-BE49-F238E27FC236}">
                <a16:creationId xmlns:a16="http://schemas.microsoft.com/office/drawing/2014/main" id="{27C26BBC-5DA8-FC43-4D79-53739D9128C1}"/>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Chris 9/19 </a:t>
            </a:r>
            <a:r>
              <a:rPr lang="en-US" err="1">
                <a:solidFill>
                  <a:srgbClr val="003366"/>
                </a:solidFill>
              </a:rPr>
              <a:t>BoeingHX</a:t>
            </a:r>
            <a:r>
              <a:rPr lang="en-US">
                <a:solidFill>
                  <a:srgbClr val="003366"/>
                </a:solidFill>
              </a:rPr>
              <a:t> F23toSp2405, 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28" name="Google Shape;128;p4"/>
          <p:cNvSpPr txBox="1">
            <a:spLocks noGrp="1"/>
          </p:cNvSpPr>
          <p:nvPr>
            <p:ph type="title"/>
          </p:nvPr>
        </p:nvSpPr>
        <p:spPr>
          <a:xfrm>
            <a:off x="546300" y="114950"/>
            <a:ext cx="116457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366"/>
              </a:buClr>
              <a:buSzPct val="100000"/>
              <a:buFont typeface="Arial"/>
              <a:buNone/>
            </a:pPr>
            <a:r>
              <a:rPr lang="en-US"/>
              <a:t>Customer and Engineering Requirements</a:t>
            </a:r>
            <a:endParaRPr/>
          </a:p>
        </p:txBody>
      </p:sp>
      <p:pic>
        <p:nvPicPr>
          <p:cNvPr id="130" name="Google Shape;130;p4"/>
          <p:cNvPicPr preferRelativeResize="0"/>
          <p:nvPr/>
        </p:nvPicPr>
        <p:blipFill>
          <a:blip r:embed="rId4">
            <a:alphaModFix/>
          </a:blip>
          <a:stretch>
            <a:fillRect/>
          </a:stretch>
        </p:blipFill>
        <p:spPr>
          <a:xfrm>
            <a:off x="546300" y="1178950"/>
            <a:ext cx="4365000" cy="2086850"/>
          </a:xfrm>
          <a:prstGeom prst="rect">
            <a:avLst/>
          </a:prstGeom>
          <a:noFill/>
          <a:ln>
            <a:noFill/>
          </a:ln>
        </p:spPr>
      </p:pic>
      <p:pic>
        <p:nvPicPr>
          <p:cNvPr id="131" name="Google Shape;131;p4"/>
          <p:cNvPicPr preferRelativeResize="0"/>
          <p:nvPr/>
        </p:nvPicPr>
        <p:blipFill>
          <a:blip r:embed="rId5">
            <a:alphaModFix/>
          </a:blip>
          <a:stretch>
            <a:fillRect/>
          </a:stretch>
        </p:blipFill>
        <p:spPr>
          <a:xfrm>
            <a:off x="5027316" y="1178948"/>
            <a:ext cx="7164683" cy="4586351"/>
          </a:xfrm>
          <a:prstGeom prst="rect">
            <a:avLst/>
          </a:prstGeom>
          <a:noFill/>
          <a:ln>
            <a:noFill/>
          </a:ln>
        </p:spPr>
      </p:pic>
      <p:sp>
        <p:nvSpPr>
          <p:cNvPr id="132" name="Google Shape;132;p4"/>
          <p:cNvSpPr txBox="1"/>
          <p:nvPr/>
        </p:nvSpPr>
        <p:spPr>
          <a:xfrm>
            <a:off x="1572900" y="3265800"/>
            <a:ext cx="2139300" cy="5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Fig 2. Customer Needs</a:t>
            </a:r>
            <a:endParaRPr/>
          </a:p>
        </p:txBody>
      </p:sp>
      <p:sp>
        <p:nvSpPr>
          <p:cNvPr id="133" name="Google Shape;133;p4"/>
          <p:cNvSpPr txBox="1"/>
          <p:nvPr/>
        </p:nvSpPr>
        <p:spPr>
          <a:xfrm>
            <a:off x="7597200" y="5765300"/>
            <a:ext cx="28209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Fig 3. Technical Requirements</a:t>
            </a:r>
            <a:endParaRPr/>
          </a:p>
        </p:txBody>
      </p:sp>
      <p:sp>
        <p:nvSpPr>
          <p:cNvPr id="134" name="Google Shape;134;p4"/>
          <p:cNvSpPr txBox="1"/>
          <p:nvPr/>
        </p:nvSpPr>
        <p:spPr>
          <a:xfrm>
            <a:off x="977700" y="4195388"/>
            <a:ext cx="3329700" cy="1569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Technical Requirement comparison show that for product success balancing different project aspects is crucial</a:t>
            </a:r>
            <a:endParaRPr/>
          </a:p>
        </p:txBody>
      </p:sp>
      <p:sp>
        <p:nvSpPr>
          <p:cNvPr id="4" name="Google Shape;111;g280c376c42a_5_2">
            <a:extLst>
              <a:ext uri="{FF2B5EF4-FFF2-40B4-BE49-F238E27FC236}">
                <a16:creationId xmlns:a16="http://schemas.microsoft.com/office/drawing/2014/main" id="{2614E00C-67B2-10D1-8FF2-29371DB327ED}"/>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Dennis 9/19 </a:t>
            </a:r>
            <a:r>
              <a:rPr lang="en-US" err="1">
                <a:solidFill>
                  <a:srgbClr val="003366"/>
                </a:solidFill>
              </a:rPr>
              <a:t>BoeingHX</a:t>
            </a:r>
            <a:r>
              <a:rPr lang="en-US">
                <a:solidFill>
                  <a:srgbClr val="003366"/>
                </a:solidFill>
              </a:rPr>
              <a:t> F23toSp2405, 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28028be6938_1_3"/>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3" name="Google Shape;111;g280c376c42a_5_2">
            <a:extLst>
              <a:ext uri="{FF2B5EF4-FFF2-40B4-BE49-F238E27FC236}">
                <a16:creationId xmlns:a16="http://schemas.microsoft.com/office/drawing/2014/main" id="{15CA5A6A-7773-2740-7AB1-0A43C7940ACF}"/>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Dennis 9/19 </a:t>
            </a:r>
            <a:r>
              <a:rPr lang="en-US" err="1">
                <a:solidFill>
                  <a:srgbClr val="003366"/>
                </a:solidFill>
              </a:rPr>
              <a:t>BoeingHX</a:t>
            </a:r>
            <a:r>
              <a:rPr lang="en-US">
                <a:solidFill>
                  <a:srgbClr val="003366"/>
                </a:solidFill>
              </a:rPr>
              <a:t> F23toSp2405, 5</a:t>
            </a:r>
            <a:endParaRPr/>
          </a:p>
        </p:txBody>
      </p:sp>
      <p:pic>
        <p:nvPicPr>
          <p:cNvPr id="4" name="Picture 3" descr="A close-up of a document">
            <a:extLst>
              <a:ext uri="{FF2B5EF4-FFF2-40B4-BE49-F238E27FC236}">
                <a16:creationId xmlns:a16="http://schemas.microsoft.com/office/drawing/2014/main" id="{32DD8D4B-1B5D-338E-A5A3-EA1EEC62B856}"/>
              </a:ext>
            </a:extLst>
          </p:cNvPr>
          <p:cNvPicPr>
            <a:picLocks noChangeAspect="1"/>
          </p:cNvPicPr>
          <p:nvPr/>
        </p:nvPicPr>
        <p:blipFill>
          <a:blip r:embed="rId4"/>
          <a:stretch>
            <a:fillRect/>
          </a:stretch>
        </p:blipFill>
        <p:spPr>
          <a:xfrm>
            <a:off x="1732084" y="0"/>
            <a:ext cx="872783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5"/>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49" name="Google Shape;149;p5"/>
          <p:cNvSpPr txBox="1">
            <a:spLocks noGrp="1"/>
          </p:cNvSpPr>
          <p:nvPr>
            <p:ph type="title"/>
          </p:nvPr>
        </p:nvSpPr>
        <p:spPr>
          <a:xfrm>
            <a:off x="83820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Coolant selection Lit Review </a:t>
            </a:r>
            <a:endParaRPr/>
          </a:p>
        </p:txBody>
      </p:sp>
      <p:sp>
        <p:nvSpPr>
          <p:cNvPr id="151" name="Google Shape;151;p5"/>
          <p:cNvSpPr txBox="1"/>
          <p:nvPr/>
        </p:nvSpPr>
        <p:spPr>
          <a:xfrm>
            <a:off x="988595" y="1475896"/>
            <a:ext cx="10942515" cy="4841843"/>
          </a:xfrm>
          <a:prstGeom prst="rect">
            <a:avLst/>
          </a:prstGeom>
          <a:noFill/>
          <a:ln>
            <a:noFill/>
          </a:ln>
        </p:spPr>
        <p:txBody>
          <a:bodyPr spcFirstLastPara="1" wrap="square" lIns="91425" tIns="91425" rIns="91425" bIns="91425" anchor="t" anchorCtr="0">
            <a:noAutofit/>
          </a:bodyPr>
          <a:lstStyle/>
          <a:p>
            <a:r>
              <a:rPr lang="en-US" sz="1800" b="1">
                <a:solidFill>
                  <a:schemeClr val="dk1"/>
                </a:solidFill>
              </a:rPr>
              <a:t>Textbooks</a:t>
            </a:r>
            <a:endParaRPr lang="en-US">
              <a:solidFill>
                <a:schemeClr val="dk1"/>
              </a:solidFill>
            </a:endParaRPr>
          </a:p>
          <a:p>
            <a:pPr marL="285750" indent="-285750">
              <a:buChar char="•"/>
            </a:pPr>
            <a:r>
              <a:rPr lang="en-US" b="1">
                <a:solidFill>
                  <a:schemeClr val="dk1"/>
                </a:solidFill>
              </a:rPr>
              <a:t>TM 1-1520-238-10 Operator’s Manual Helicopter, Attack, AH-64A Apache Chapter 2 page 64 [4]</a:t>
            </a:r>
            <a:endParaRPr b="1">
              <a:solidFill>
                <a:schemeClr val="dk1"/>
              </a:solidFill>
            </a:endParaRPr>
          </a:p>
          <a:p>
            <a:pPr marL="425450" lvl="0" indent="-285750" algn="l" rtl="0">
              <a:spcBef>
                <a:spcPts val="0"/>
              </a:spcBef>
              <a:spcAft>
                <a:spcPts val="0"/>
              </a:spcAft>
              <a:buClr>
                <a:schemeClr val="dk1"/>
              </a:buClr>
              <a:buSzPts val="1400"/>
              <a:buFont typeface="Calibri"/>
              <a:buChar char="-"/>
            </a:pPr>
            <a:r>
              <a:rPr lang="en-US">
                <a:solidFill>
                  <a:schemeClr val="dk1"/>
                </a:solidFill>
              </a:rPr>
              <a:t>The Operator's Manual for the AH-64A Apache provides information on performance criteria for the helicopter, which may include heat transfer and thermal performance requirements relevant to this project. Refer to Chapter 2, page 64, to access this information.</a:t>
            </a:r>
          </a:p>
          <a:p>
            <a:pPr marL="285750" indent="-285750">
              <a:buChar char="•"/>
            </a:pPr>
            <a:r>
              <a:rPr lang="en-US" b="1">
                <a:solidFill>
                  <a:schemeClr val="dk1"/>
                </a:solidFill>
              </a:rPr>
              <a:t>Fundamentals of Engineering Thermodynamics, 8th ed Chapter 2 [5] </a:t>
            </a:r>
          </a:p>
          <a:p>
            <a:pPr marL="425450" lvl="0" indent="-285750" algn="l" rtl="0">
              <a:spcBef>
                <a:spcPts val="0"/>
              </a:spcBef>
              <a:spcAft>
                <a:spcPts val="0"/>
              </a:spcAft>
              <a:buClr>
                <a:schemeClr val="dk1"/>
              </a:buClr>
              <a:buSzPts val="1400"/>
              <a:buFont typeface="Calibri"/>
              <a:buChar char="-"/>
            </a:pPr>
            <a:r>
              <a:rPr lang="en-US">
                <a:solidFill>
                  <a:schemeClr val="dk1"/>
                </a:solidFill>
              </a:rPr>
              <a:t>Chapter 2 of the textbook "Fundamentals of Engineering Thermodynamics" covers fundamental concepts related to operating conditions for heat transfer systems. This information can help the team understand how to consider and analyze the specific conditions under which the heat exchanger will operate.</a:t>
            </a:r>
          </a:p>
          <a:p>
            <a:pPr marL="285750" lvl="0" indent="-285750" algn="l" rtl="0">
              <a:spcBef>
                <a:spcPts val="0"/>
              </a:spcBef>
              <a:spcAft>
                <a:spcPts val="0"/>
              </a:spcAft>
              <a:buChar char="•"/>
            </a:pPr>
            <a:r>
              <a:rPr lang="en-US" b="1">
                <a:solidFill>
                  <a:schemeClr val="dk1"/>
                </a:solidFill>
              </a:rPr>
              <a:t>Fundamentals of Engineering Thermodynamics, 8th ed Chapter 8 [5]</a:t>
            </a:r>
          </a:p>
          <a:p>
            <a:pPr marL="425450" lvl="0" indent="-285750" algn="l" rtl="0">
              <a:spcBef>
                <a:spcPts val="0"/>
              </a:spcBef>
              <a:spcAft>
                <a:spcPts val="0"/>
              </a:spcAft>
              <a:buClr>
                <a:schemeClr val="dk1"/>
              </a:buClr>
              <a:buSzPts val="1400"/>
              <a:buFont typeface="Calibri"/>
              <a:buChar char="-"/>
            </a:pPr>
            <a:r>
              <a:rPr lang="en-US">
                <a:solidFill>
                  <a:schemeClr val="dk1"/>
                </a:solidFill>
              </a:rPr>
              <a:t>Delves into fluid properties, including Fourier's Law, which is fundamental to heat transfer analysis. Understanding fluid properties is crucial for optimizing our heat exchanger's performance.</a:t>
            </a:r>
          </a:p>
          <a:p>
            <a:pPr marL="457200" lvl="0" indent="-317500" algn="l" rtl="0">
              <a:spcBef>
                <a:spcPts val="0"/>
              </a:spcBef>
              <a:spcAft>
                <a:spcPts val="0"/>
              </a:spcAft>
              <a:buClr>
                <a:schemeClr val="dk1"/>
              </a:buClr>
              <a:buSzPts val="1400"/>
              <a:buChar char="-"/>
            </a:pPr>
            <a:r>
              <a:rPr lang="en-US">
                <a:solidFill>
                  <a:schemeClr val="dk1"/>
                </a:solidFill>
              </a:rPr>
              <a:t>Provides information on heat transfer analysis. This chapter covers the principles and methods of analyzing heat transfer, which is central to your project's goals.</a:t>
            </a:r>
          </a:p>
        </p:txBody>
      </p:sp>
      <p:sp>
        <p:nvSpPr>
          <p:cNvPr id="2" name="Google Shape;111;g280c376c42a_5_2">
            <a:extLst>
              <a:ext uri="{FF2B5EF4-FFF2-40B4-BE49-F238E27FC236}">
                <a16:creationId xmlns:a16="http://schemas.microsoft.com/office/drawing/2014/main" id="{7F985DC7-34F0-84BE-8825-132FEB8D4C6D}"/>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Uriah 9/19 </a:t>
            </a:r>
            <a:r>
              <a:rPr lang="en-US" err="1">
                <a:solidFill>
                  <a:srgbClr val="003366"/>
                </a:solidFill>
              </a:rPr>
              <a:t>BoeingHX</a:t>
            </a:r>
            <a:r>
              <a:rPr lang="en-US">
                <a:solidFill>
                  <a:srgbClr val="003366"/>
                </a:solidFill>
              </a:rPr>
              <a:t> F23toSp2405, 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05E3-D95C-01EF-CD09-FC6E39E9B6FC}"/>
              </a:ext>
            </a:extLst>
          </p:cNvPr>
          <p:cNvSpPr>
            <a:spLocks noGrp="1"/>
          </p:cNvSpPr>
          <p:nvPr>
            <p:ph type="title"/>
          </p:nvPr>
        </p:nvSpPr>
        <p:spPr>
          <a:xfrm>
            <a:off x="838200" y="365125"/>
            <a:ext cx="11187363" cy="1345615"/>
          </a:xfrm>
        </p:spPr>
        <p:txBody>
          <a:bodyPr>
            <a:normAutofit/>
          </a:bodyPr>
          <a:lstStyle/>
          <a:p>
            <a:r>
              <a:rPr lang="en-US"/>
              <a:t>Coolant selection Lit Review Cont. </a:t>
            </a:r>
          </a:p>
        </p:txBody>
      </p:sp>
      <p:sp>
        <p:nvSpPr>
          <p:cNvPr id="3" name="Text Placeholder 2">
            <a:extLst>
              <a:ext uri="{FF2B5EF4-FFF2-40B4-BE49-F238E27FC236}">
                <a16:creationId xmlns:a16="http://schemas.microsoft.com/office/drawing/2014/main" id="{25165E13-5B56-68F8-723C-F29052D90CFB}"/>
              </a:ext>
            </a:extLst>
          </p:cNvPr>
          <p:cNvSpPr>
            <a:spLocks noGrp="1"/>
          </p:cNvSpPr>
          <p:nvPr>
            <p:ph type="body" idx="1"/>
          </p:nvPr>
        </p:nvSpPr>
        <p:spPr/>
        <p:txBody>
          <a:bodyPr/>
          <a:lstStyle/>
          <a:p>
            <a:pPr>
              <a:lnSpc>
                <a:spcPct val="100000"/>
              </a:lnSpc>
              <a:spcBef>
                <a:spcPts val="0"/>
              </a:spcBef>
            </a:pPr>
            <a:r>
              <a:rPr lang="en-US" sz="1800">
                <a:solidFill>
                  <a:schemeClr val="dk1"/>
                </a:solidFill>
              </a:rPr>
              <a:t>Papers</a:t>
            </a:r>
            <a:endParaRPr lang="en-US" sz="1800" b="0">
              <a:solidFill>
                <a:srgbClr val="000000"/>
              </a:solidFill>
            </a:endParaRPr>
          </a:p>
          <a:p>
            <a:pPr marL="742950" lvl="1" indent="-285750">
              <a:lnSpc>
                <a:spcPct val="100000"/>
              </a:lnSpc>
              <a:spcBef>
                <a:spcPts val="0"/>
              </a:spcBef>
              <a:buFont typeface="Arial,Sans-Serif"/>
            </a:pPr>
            <a:r>
              <a:rPr lang="en-US" sz="1400" b="1">
                <a:solidFill>
                  <a:schemeClr val="dk1"/>
                </a:solidFill>
              </a:rPr>
              <a:t>Refrigeration, Air conditioning and Heating pumps [6]</a:t>
            </a:r>
          </a:p>
          <a:p>
            <a:pPr marL="882650" lvl="1" indent="-285750">
              <a:lnSpc>
                <a:spcPct val="100000"/>
              </a:lnSpc>
              <a:spcBef>
                <a:spcPts val="0"/>
              </a:spcBef>
              <a:buFont typeface="Calibri,Sans-Serif"/>
              <a:buChar char="-"/>
            </a:pPr>
            <a:r>
              <a:rPr lang="en-US" sz="1400" b="0">
                <a:solidFill>
                  <a:schemeClr val="dk1"/>
                </a:solidFill>
              </a:rPr>
              <a:t>This paper contains information on how heat exchangers can impact energy efficiency and the environment. Understanding these aspects is important for designing an environmentally friendly and efficient heat exchanger.</a:t>
            </a:r>
          </a:p>
          <a:p>
            <a:pPr marL="742950" lvl="1" indent="-285750">
              <a:lnSpc>
                <a:spcPct val="100000"/>
              </a:lnSpc>
              <a:spcBef>
                <a:spcPts val="0"/>
              </a:spcBef>
              <a:buFont typeface="Arial,Sans-Serif"/>
            </a:pPr>
            <a:r>
              <a:rPr lang="en-US" sz="1400" b="1">
                <a:solidFill>
                  <a:schemeClr val="dk1"/>
                </a:solidFill>
              </a:rPr>
              <a:t>Thermodynamic optimization of finned crossflow heat exchangers for aircraft environmental control systems [7]</a:t>
            </a:r>
          </a:p>
          <a:p>
            <a:pPr marL="882650" lvl="1" indent="-285750">
              <a:lnSpc>
                <a:spcPct val="100000"/>
              </a:lnSpc>
              <a:spcBef>
                <a:spcPts val="0"/>
              </a:spcBef>
              <a:buFont typeface="Calibri,Sans-Serif"/>
              <a:buChar char="-"/>
            </a:pPr>
            <a:r>
              <a:rPr lang="en-US" sz="1400" b="0">
                <a:solidFill>
                  <a:schemeClr val="dk1"/>
                </a:solidFill>
              </a:rPr>
              <a:t>This paper presents a new approach to optimizing the geometric features of flow components within larger systems by thermodynamically optimizing the entire system, rather than isolating individual components, using a counterflow heat exchanger in aircraft ECS as an example, and demonstrates its applicability to systems with limited onboard fuel.</a:t>
            </a:r>
          </a:p>
          <a:p>
            <a:pPr>
              <a:lnSpc>
                <a:spcPct val="100000"/>
              </a:lnSpc>
              <a:spcBef>
                <a:spcPts val="0"/>
              </a:spcBef>
            </a:pPr>
            <a:r>
              <a:rPr lang="en-US" sz="1800">
                <a:solidFill>
                  <a:schemeClr val="dk1"/>
                </a:solidFill>
              </a:rPr>
              <a:t>Websites</a:t>
            </a:r>
            <a:endParaRPr lang="en-US" sz="1800" b="0">
              <a:solidFill>
                <a:schemeClr val="dk1"/>
              </a:solidFill>
            </a:endParaRPr>
          </a:p>
          <a:p>
            <a:pPr marL="742950" lvl="1" indent="-285750">
              <a:lnSpc>
                <a:spcPct val="100000"/>
              </a:lnSpc>
              <a:spcBef>
                <a:spcPts val="0"/>
              </a:spcBef>
              <a:buFont typeface="Arial,Sans-Serif"/>
            </a:pPr>
            <a:r>
              <a:rPr lang="en-US" sz="1400" b="1">
                <a:solidFill>
                  <a:schemeClr val="dk1"/>
                </a:solidFill>
              </a:rPr>
              <a:t>Environmental Control systems on Commercial Passenger Aircraft [8]</a:t>
            </a:r>
          </a:p>
          <a:p>
            <a:pPr marL="882650" lvl="1" indent="-285750">
              <a:lnSpc>
                <a:spcPct val="100000"/>
              </a:lnSpc>
              <a:spcBef>
                <a:spcPts val="0"/>
              </a:spcBef>
              <a:buFont typeface="Calibri,Sans-Serif"/>
              <a:buChar char="-"/>
            </a:pPr>
            <a:r>
              <a:rPr lang="en-US" sz="1400" b="0">
                <a:solidFill>
                  <a:schemeClr val="dk1"/>
                </a:solidFill>
              </a:rPr>
              <a:t>This website cave us a standard to use for the Environmental Control systems (ECS) for passenger aircraft. This will help us pull accurate numbers for analysis.</a:t>
            </a:r>
          </a:p>
          <a:p>
            <a:pPr marL="742950" lvl="1" indent="-285750">
              <a:lnSpc>
                <a:spcPct val="100000"/>
              </a:lnSpc>
              <a:spcBef>
                <a:spcPts val="0"/>
              </a:spcBef>
              <a:buFont typeface="Arial,Sans-Serif"/>
            </a:pPr>
            <a:r>
              <a:rPr lang="en-US" sz="1400" b="1">
                <a:solidFill>
                  <a:schemeClr val="dk1"/>
                </a:solidFill>
              </a:rPr>
              <a:t>Mastering ANSYS with finite Element Analysis and CFD [9]</a:t>
            </a:r>
          </a:p>
          <a:p>
            <a:pPr marL="882650" lvl="1" indent="-285750">
              <a:lnSpc>
                <a:spcPct val="100000"/>
              </a:lnSpc>
              <a:spcBef>
                <a:spcPts val="0"/>
              </a:spcBef>
              <a:buFont typeface="Calibri,Sans-Serif"/>
              <a:buChar char="-"/>
            </a:pPr>
            <a:r>
              <a:rPr lang="en-US" sz="1400" b="0">
                <a:solidFill>
                  <a:schemeClr val="dk1"/>
                </a:solidFill>
              </a:rPr>
              <a:t>This website will help with self-learning of the ANSYS software to analyze and model the Thermodynamic efficiency of the system. </a:t>
            </a:r>
          </a:p>
          <a:p>
            <a:endParaRPr lang="en-US" sz="1400"/>
          </a:p>
        </p:txBody>
      </p:sp>
      <p:sp>
        <p:nvSpPr>
          <p:cNvPr id="4" name="Google Shape;111;g280c376c42a_5_2">
            <a:extLst>
              <a:ext uri="{FF2B5EF4-FFF2-40B4-BE49-F238E27FC236}">
                <a16:creationId xmlns:a16="http://schemas.microsoft.com/office/drawing/2014/main" id="{17F7CF19-31F7-BC29-A07E-EF5FC78FB764}"/>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Uriah 9/19 </a:t>
            </a:r>
            <a:r>
              <a:rPr lang="en-US" err="1">
                <a:solidFill>
                  <a:srgbClr val="003366"/>
                </a:solidFill>
              </a:rPr>
              <a:t>BoeingHX</a:t>
            </a:r>
            <a:r>
              <a:rPr lang="en-US">
                <a:solidFill>
                  <a:srgbClr val="003366"/>
                </a:solidFill>
              </a:rPr>
              <a:t> F23toSp2405, 7</a:t>
            </a:r>
            <a:endParaRPr/>
          </a:p>
        </p:txBody>
      </p:sp>
    </p:spTree>
    <p:extLst>
      <p:ext uri="{BB962C8B-B14F-4D97-AF65-F5344CB8AC3E}">
        <p14:creationId xmlns:p14="http://schemas.microsoft.com/office/powerpoint/2010/main" val="205080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90920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Ice Water Reservoir Lit Review</a:t>
            </a:r>
            <a:endParaRPr/>
          </a:p>
        </p:txBody>
      </p:sp>
      <p:sp>
        <p:nvSpPr>
          <p:cNvPr id="159" name="Google Shape;159;p6"/>
          <p:cNvSpPr txBox="1"/>
          <p:nvPr/>
        </p:nvSpPr>
        <p:spPr>
          <a:xfrm>
            <a:off x="652025" y="846987"/>
            <a:ext cx="10765125" cy="27972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800" b="1">
                <a:solidFill>
                  <a:schemeClr val="dk1"/>
                </a:solidFill>
              </a:rPr>
              <a:t>Textbooks</a:t>
            </a:r>
            <a:endParaRPr lang="en-US" b="1">
              <a:solidFill>
                <a:schemeClr val="dk1"/>
              </a:solidFill>
            </a:endParaRPr>
          </a:p>
          <a:p>
            <a:pPr marL="285750" lvl="0" indent="-285750" algn="l">
              <a:spcBef>
                <a:spcPts val="0"/>
              </a:spcBef>
              <a:spcAft>
                <a:spcPts val="0"/>
              </a:spcAft>
              <a:buSzPts val="1100"/>
              <a:buFont typeface="Arial"/>
              <a:buChar char="•"/>
            </a:pPr>
            <a:r>
              <a:rPr lang="en-US" b="1">
                <a:solidFill>
                  <a:schemeClr val="dk1"/>
                </a:solidFill>
              </a:rPr>
              <a:t>Theodore L. Bergman’s ‘Fundamentals Of Heat and Mass Transfer: Ch 6 Intro to Convection [10]</a:t>
            </a:r>
          </a:p>
          <a:p>
            <a:pPr marL="457200" lvl="0" indent="0" algn="l" rtl="0">
              <a:spcBef>
                <a:spcPts val="0"/>
              </a:spcBef>
              <a:spcAft>
                <a:spcPts val="0"/>
              </a:spcAft>
              <a:buNone/>
            </a:pPr>
            <a:r>
              <a:rPr lang="en-US" sz="1350">
                <a:solidFill>
                  <a:schemeClr val="dk1"/>
                </a:solidFill>
              </a:rPr>
              <a:t>- The reservoir will contain both ice cold water and heated water so there will be convection heat transfer between the two and we must calculate how the cold water will be affected if it is to remain ice cold</a:t>
            </a:r>
            <a:endParaRPr sz="1350">
              <a:solidFill>
                <a:schemeClr val="dk1"/>
              </a:solidFill>
            </a:endParaRPr>
          </a:p>
          <a:p>
            <a:pPr marL="457200" lvl="0" indent="0" algn="l" rtl="0">
              <a:spcBef>
                <a:spcPts val="0"/>
              </a:spcBef>
              <a:spcAft>
                <a:spcPts val="0"/>
              </a:spcAft>
              <a:buNone/>
            </a:pPr>
            <a:r>
              <a:rPr lang="en-US" sz="1350">
                <a:solidFill>
                  <a:schemeClr val="dk1"/>
                </a:solidFill>
              </a:rPr>
              <a:t>- There will also be convection heat transfer between the surface of the container and the flowing liquid which will involve some heat gain form the container</a:t>
            </a:r>
            <a:endParaRPr sz="1350">
              <a:solidFill>
                <a:schemeClr val="dk1"/>
              </a:solidFill>
            </a:endParaRPr>
          </a:p>
          <a:p>
            <a:pPr marL="285750" lvl="0" indent="-285750" algn="l" rtl="0">
              <a:spcBef>
                <a:spcPts val="0"/>
              </a:spcBef>
              <a:spcAft>
                <a:spcPts val="0"/>
              </a:spcAft>
              <a:buChar char="•"/>
            </a:pPr>
            <a:r>
              <a:rPr lang="en-US" b="1">
                <a:solidFill>
                  <a:schemeClr val="dk1"/>
                </a:solidFill>
              </a:rPr>
              <a:t>Fox and </a:t>
            </a:r>
            <a:r>
              <a:rPr lang="en-US" b="1" err="1">
                <a:solidFill>
                  <a:schemeClr val="dk1"/>
                </a:solidFill>
              </a:rPr>
              <a:t>Mcdonald’s</a:t>
            </a:r>
            <a:r>
              <a:rPr lang="en-US" b="1">
                <a:solidFill>
                  <a:schemeClr val="dk1"/>
                </a:solidFill>
              </a:rPr>
              <a:t> Introduction to Fluid Mechanics: Ch 4 Basic Equations In Integral Form For a Control Volume [11]</a:t>
            </a:r>
          </a:p>
          <a:p>
            <a:pPr marL="457200" lvl="0" indent="0" algn="l" rtl="0">
              <a:spcBef>
                <a:spcPts val="0"/>
              </a:spcBef>
              <a:spcAft>
                <a:spcPts val="0"/>
              </a:spcAft>
              <a:buNone/>
            </a:pPr>
            <a:r>
              <a:rPr lang="en-US" sz="1350">
                <a:solidFill>
                  <a:schemeClr val="dk1"/>
                </a:solidFill>
              </a:rPr>
              <a:t>- In order to successfully calculate the heat transfer within the system we need to be able to calculate the mass flow rate as well as how the laws of thermodynamics will affect the system</a:t>
            </a:r>
            <a:endParaRPr sz="1350">
              <a:solidFill>
                <a:schemeClr val="dk1"/>
              </a:solidFill>
            </a:endParaRPr>
          </a:p>
          <a:p>
            <a:pPr marL="285750" indent="-285750">
              <a:buChar char="•"/>
            </a:pPr>
            <a:r>
              <a:rPr lang="en-US" b="1">
                <a:solidFill>
                  <a:schemeClr val="dk1"/>
                </a:solidFill>
              </a:rPr>
              <a:t>Thermal and Acoustic Insulation [12]</a:t>
            </a:r>
            <a:endParaRPr lang="en-US">
              <a:solidFill>
                <a:schemeClr val="dk1"/>
              </a:solidFill>
            </a:endParaRPr>
          </a:p>
          <a:p>
            <a:pPr marL="457200"/>
            <a:r>
              <a:rPr lang="en-US">
                <a:solidFill>
                  <a:schemeClr val="dk1"/>
                </a:solidFill>
              </a:rPr>
              <a:t>- In order to make the ice water reservoir more efficient we must add thermal insulation so we can remove the heat gain from the container</a:t>
            </a:r>
          </a:p>
          <a:p>
            <a:r>
              <a:rPr lang="en-US" sz="1800" b="1">
                <a:solidFill>
                  <a:schemeClr val="dk1"/>
                </a:solidFill>
              </a:rPr>
              <a:t>Website</a:t>
            </a:r>
            <a:endParaRPr lang="en-US" sz="1800">
              <a:solidFill>
                <a:schemeClr val="dk1"/>
              </a:solidFill>
            </a:endParaRPr>
          </a:p>
          <a:p>
            <a:pPr marL="285750" lvl="0" indent="-285750" algn="l" rtl="0">
              <a:spcBef>
                <a:spcPts val="0"/>
              </a:spcBef>
              <a:spcAft>
                <a:spcPts val="0"/>
              </a:spcAft>
              <a:buChar char="•"/>
            </a:pPr>
            <a:r>
              <a:rPr lang="en-US" b="1">
                <a:solidFill>
                  <a:schemeClr val="dk1"/>
                </a:solidFill>
              </a:rPr>
              <a:t>Final Temperature of mixtures (</a:t>
            </a:r>
            <a:r>
              <a:rPr lang="en-US" b="1" err="1">
                <a:solidFill>
                  <a:schemeClr val="dk1"/>
                </a:solidFill>
              </a:rPr>
              <a:t>Richmann’s</a:t>
            </a:r>
            <a:r>
              <a:rPr lang="en-US" b="1">
                <a:solidFill>
                  <a:schemeClr val="dk1"/>
                </a:solidFill>
              </a:rPr>
              <a:t> Law) [13]</a:t>
            </a:r>
          </a:p>
          <a:p>
            <a:pPr marL="457200" lvl="0" indent="0" algn="l" rtl="0">
              <a:spcBef>
                <a:spcPts val="0"/>
              </a:spcBef>
              <a:spcAft>
                <a:spcPts val="0"/>
              </a:spcAft>
              <a:buNone/>
            </a:pPr>
            <a:r>
              <a:rPr lang="en-US" sz="1350">
                <a:solidFill>
                  <a:schemeClr val="dk1"/>
                </a:solidFill>
              </a:rPr>
              <a:t>- Since there will be two different water temperature mixing together, </a:t>
            </a:r>
            <a:r>
              <a:rPr lang="en-US" sz="1350" err="1">
                <a:solidFill>
                  <a:schemeClr val="dk1"/>
                </a:solidFill>
              </a:rPr>
              <a:t>Richmann’s</a:t>
            </a:r>
            <a:r>
              <a:rPr lang="en-US" sz="1350">
                <a:solidFill>
                  <a:schemeClr val="dk1"/>
                </a:solidFill>
              </a:rPr>
              <a:t> law offers an easy way to calculate the final temperature at any point as long as we know the mass and temperature of both temps of water at that point in time</a:t>
            </a:r>
            <a:endParaRPr sz="1350">
              <a:solidFill>
                <a:schemeClr val="dk1"/>
              </a:solidFill>
            </a:endParaRPr>
          </a:p>
          <a:p>
            <a:r>
              <a:rPr lang="en-US" sz="1800" b="1">
                <a:solidFill>
                  <a:schemeClr val="dk1"/>
                </a:solidFill>
              </a:rPr>
              <a:t>Articles</a:t>
            </a:r>
            <a:endParaRPr lang="en-US" sz="1350">
              <a:solidFill>
                <a:schemeClr val="dk1"/>
              </a:solidFill>
            </a:endParaRPr>
          </a:p>
          <a:p>
            <a:pPr marL="285750" lvl="0" indent="-285750" algn="l" rtl="0">
              <a:spcBef>
                <a:spcPts val="0"/>
              </a:spcBef>
              <a:spcAft>
                <a:spcPts val="0"/>
              </a:spcAft>
              <a:buChar char="•"/>
            </a:pPr>
            <a:r>
              <a:rPr lang="en-US" b="1">
                <a:solidFill>
                  <a:schemeClr val="dk1"/>
                </a:solidFill>
              </a:rPr>
              <a:t>Simon </a:t>
            </a:r>
            <a:r>
              <a:rPr lang="en-US" b="1" err="1">
                <a:solidFill>
                  <a:schemeClr val="dk1"/>
                </a:solidFill>
              </a:rPr>
              <a:t>Ostrach’s</a:t>
            </a:r>
            <a:r>
              <a:rPr lang="en-US" b="1">
                <a:solidFill>
                  <a:schemeClr val="dk1"/>
                </a:solidFill>
              </a:rPr>
              <a:t> Natural Convection in Enclosures [14]</a:t>
            </a:r>
          </a:p>
          <a:p>
            <a:pPr marL="457200" lvl="0" indent="0" algn="l" rtl="0">
              <a:spcBef>
                <a:spcPts val="0"/>
              </a:spcBef>
              <a:spcAft>
                <a:spcPts val="0"/>
              </a:spcAft>
              <a:buClr>
                <a:schemeClr val="dk1"/>
              </a:buClr>
              <a:buSzPts val="1100"/>
              <a:buFont typeface="Arial"/>
              <a:buNone/>
            </a:pPr>
            <a:r>
              <a:rPr lang="en-US" sz="1350">
                <a:solidFill>
                  <a:schemeClr val="dk1"/>
                </a:solidFill>
              </a:rPr>
              <a:t>- This article gives the team a better understanding of how convection currents will react within the reservoir as well as lists different experiments the author conducted that the team can relate the design to.</a:t>
            </a:r>
            <a:endParaRPr sz="1350">
              <a:solidFill>
                <a:schemeClr val="dk1"/>
              </a:solidFill>
            </a:endParaRPr>
          </a:p>
          <a:p>
            <a:pPr marL="285750" lvl="0" indent="-285750" algn="l" rtl="0">
              <a:spcBef>
                <a:spcPts val="0"/>
              </a:spcBef>
              <a:spcAft>
                <a:spcPts val="0"/>
              </a:spcAft>
              <a:buClr>
                <a:schemeClr val="dk1"/>
              </a:buClr>
              <a:buSzPts val="1100"/>
              <a:buFont typeface="Arial"/>
              <a:buChar char="•"/>
            </a:pPr>
            <a:r>
              <a:rPr lang="en-US" b="1">
                <a:solidFill>
                  <a:schemeClr val="dk1"/>
                </a:solidFill>
              </a:rPr>
              <a:t>P.B.L </a:t>
            </a:r>
            <a:r>
              <a:rPr lang="en-US" b="1" err="1">
                <a:solidFill>
                  <a:schemeClr val="dk1"/>
                </a:solidFill>
              </a:rPr>
              <a:t>Chaurasia’s</a:t>
            </a:r>
            <a:r>
              <a:rPr lang="en-US" b="1">
                <a:solidFill>
                  <a:schemeClr val="dk1"/>
                </a:solidFill>
              </a:rPr>
              <a:t> </a:t>
            </a:r>
            <a:r>
              <a:rPr lang="en-US" b="1">
                <a:solidFill>
                  <a:srgbClr val="1F1F1F"/>
                </a:solidFill>
              </a:rPr>
              <a:t>Comparative study of insulating materials in solar water storage systems [15]</a:t>
            </a:r>
          </a:p>
          <a:p>
            <a:pPr marL="400050" lvl="0" indent="0" algn="l" rtl="0">
              <a:spcBef>
                <a:spcPts val="0"/>
              </a:spcBef>
              <a:spcAft>
                <a:spcPts val="0"/>
              </a:spcAft>
              <a:buClr>
                <a:schemeClr val="dk1"/>
              </a:buClr>
              <a:buSzPts val="1100"/>
              <a:buFont typeface="Arial"/>
              <a:buNone/>
            </a:pPr>
            <a:r>
              <a:rPr lang="en-US" sz="1350">
                <a:solidFill>
                  <a:srgbClr val="1F1F1F"/>
                </a:solidFill>
              </a:rPr>
              <a:t>- This article although compares insulation for warmer temperatures should still have the same effect to keep the heat out for our ice water reservoir and in using these comparisons the team will be able to identify a insulator that will help remove the heat transfer between the container and the water</a:t>
            </a:r>
            <a:endParaRPr sz="1350">
              <a:solidFill>
                <a:srgbClr val="1F1F1F"/>
              </a:solidFill>
            </a:endParaRPr>
          </a:p>
          <a:p>
            <a:pPr marL="285750" lvl="0" indent="-285750" algn="l" rtl="0">
              <a:spcBef>
                <a:spcPts val="0"/>
              </a:spcBef>
              <a:spcAft>
                <a:spcPts val="0"/>
              </a:spcAft>
              <a:buClr>
                <a:schemeClr val="dk1"/>
              </a:buClr>
              <a:buSzPts val="1100"/>
              <a:buFont typeface="Arial"/>
              <a:buChar char="•"/>
            </a:pPr>
            <a:r>
              <a:rPr lang="en-US" b="1">
                <a:solidFill>
                  <a:srgbClr val="1F1F1F"/>
                </a:solidFill>
              </a:rPr>
              <a:t>Thermo-economic analysis of a cold storage system in full and partial modes with two different scenarios [16]</a:t>
            </a:r>
          </a:p>
          <a:p>
            <a:pPr marL="0" lvl="0" indent="457200" algn="l" rtl="0">
              <a:spcBef>
                <a:spcPts val="0"/>
              </a:spcBef>
              <a:spcAft>
                <a:spcPts val="0"/>
              </a:spcAft>
              <a:buClr>
                <a:schemeClr val="dk1"/>
              </a:buClr>
              <a:buSzPts val="1100"/>
              <a:buFont typeface="Arial"/>
              <a:buNone/>
            </a:pPr>
            <a:r>
              <a:rPr lang="en-US" sz="1350">
                <a:solidFill>
                  <a:srgbClr val="1F1F1F"/>
                </a:solidFill>
              </a:rPr>
              <a:t>- This article talks about ice water storage for refrigeration systems used in factories</a:t>
            </a:r>
            <a:endParaRPr sz="1350">
              <a:solidFill>
                <a:srgbClr val="1F1F1F"/>
              </a:solidFill>
            </a:endParaRPr>
          </a:p>
          <a:p>
            <a:pPr marL="457200" lvl="0" indent="0" algn="l" rtl="0">
              <a:spcBef>
                <a:spcPts val="0"/>
              </a:spcBef>
              <a:spcAft>
                <a:spcPts val="0"/>
              </a:spcAft>
              <a:buClr>
                <a:schemeClr val="dk1"/>
              </a:buClr>
              <a:buSzPts val="1100"/>
              <a:buFont typeface="Arial"/>
              <a:buNone/>
            </a:pPr>
            <a:endParaRPr lang="en-US" sz="1350">
              <a:solidFill>
                <a:srgbClr val="1F1F1F"/>
              </a:solidFill>
            </a:endParaRPr>
          </a:p>
          <a:p>
            <a:pPr marL="0" lvl="0" indent="0" algn="l" rtl="0">
              <a:lnSpc>
                <a:spcPct val="115000"/>
              </a:lnSpc>
              <a:spcBef>
                <a:spcPts val="1200"/>
              </a:spcBef>
              <a:spcAft>
                <a:spcPts val="0"/>
              </a:spcAft>
              <a:buNone/>
            </a:pP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b="1">
              <a:solidFill>
                <a:schemeClr val="dk1"/>
              </a:solidFill>
            </a:endParaRPr>
          </a:p>
          <a:p>
            <a:pPr marL="457200" lvl="0" indent="0" algn="l" rtl="0">
              <a:spcBef>
                <a:spcPts val="1200"/>
              </a:spcBef>
              <a:spcAft>
                <a:spcPts val="0"/>
              </a:spcAft>
              <a:buNone/>
            </a:pPr>
            <a:endParaRPr sz="1350">
              <a:solidFill>
                <a:schemeClr val="dk1"/>
              </a:solidFill>
            </a:endParaRPr>
          </a:p>
          <a:p>
            <a:pPr marL="457200" lvl="0" indent="0" algn="l" rtl="0">
              <a:spcBef>
                <a:spcPts val="0"/>
              </a:spcBef>
              <a:spcAft>
                <a:spcPts val="0"/>
              </a:spcAft>
              <a:buClr>
                <a:schemeClr val="dk1"/>
              </a:buClr>
              <a:buSzPts val="1100"/>
              <a:buFont typeface="Arial"/>
              <a:buNone/>
            </a:pPr>
            <a:endParaRPr sz="1350">
              <a:solidFill>
                <a:schemeClr val="dk1"/>
              </a:solidFill>
            </a:endParaRPr>
          </a:p>
          <a:p>
            <a:pPr marL="0" lvl="0" indent="0" algn="l" rtl="0">
              <a:spcBef>
                <a:spcPts val="0"/>
              </a:spcBef>
              <a:spcAft>
                <a:spcPts val="0"/>
              </a:spcAft>
              <a:buClr>
                <a:schemeClr val="dk1"/>
              </a:buClr>
              <a:buSzPts val="1100"/>
              <a:buFont typeface="Arial"/>
              <a:buNone/>
            </a:pPr>
            <a:endParaRPr b="1"/>
          </a:p>
        </p:txBody>
      </p:sp>
      <p:sp>
        <p:nvSpPr>
          <p:cNvPr id="3" name="Google Shape;111;g280c376c42a_5_2">
            <a:extLst>
              <a:ext uri="{FF2B5EF4-FFF2-40B4-BE49-F238E27FC236}">
                <a16:creationId xmlns:a16="http://schemas.microsoft.com/office/drawing/2014/main" id="{03129393-CFA1-7608-0B0A-BE3B1A0A1316}"/>
              </a:ext>
            </a:extLst>
          </p:cNvPr>
          <p:cNvSpPr txBox="1"/>
          <p:nvPr/>
        </p:nvSpPr>
        <p:spPr>
          <a:xfrm>
            <a:off x="10517400" y="6119377"/>
            <a:ext cx="1674600" cy="73862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a:solidFill>
                  <a:srgbClr val="003366"/>
                </a:solidFill>
              </a:rPr>
              <a:t>Chris 9/19 </a:t>
            </a:r>
            <a:r>
              <a:rPr lang="en-US" err="1">
                <a:solidFill>
                  <a:srgbClr val="003366"/>
                </a:solidFill>
              </a:rPr>
              <a:t>BoeingHX</a:t>
            </a:r>
            <a:r>
              <a:rPr lang="en-US">
                <a:solidFill>
                  <a:srgbClr val="003366"/>
                </a:solidFill>
              </a:rPr>
              <a:t> F23toSp2405, 8</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D9396645F46748A81322C12F250A4A" ma:contentTypeVersion="4" ma:contentTypeDescription="Create a new document." ma:contentTypeScope="" ma:versionID="031a4d9f14cb2464c9dece0b93f9bc8b">
  <xsd:schema xmlns:xsd="http://www.w3.org/2001/XMLSchema" xmlns:xs="http://www.w3.org/2001/XMLSchema" xmlns:p="http://schemas.microsoft.com/office/2006/metadata/properties" xmlns:ns2="582fa5d2-bece-4aea-9f77-927244515e54" targetNamespace="http://schemas.microsoft.com/office/2006/metadata/properties" ma:root="true" ma:fieldsID="edd41532aebb768eae09b5d4c27a3f45" ns2:_="">
    <xsd:import namespace="582fa5d2-bece-4aea-9f77-927244515e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fa5d2-bece-4aea-9f77-92724451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5ED37-2CA7-49A4-8D2C-F5043DF31F66}">
  <ds:schemaRefs>
    <ds:schemaRef ds:uri="http://schemas.microsoft.com/sharepoint/v3/contenttype/forms"/>
  </ds:schemaRefs>
</ds:datastoreItem>
</file>

<file path=customXml/itemProps2.xml><?xml version="1.0" encoding="utf-8"?>
<ds:datastoreItem xmlns:ds="http://schemas.openxmlformats.org/officeDocument/2006/customXml" ds:itemID="{0505A727-1115-4A4D-89A8-C49ED78FF639}">
  <ds:schemaRefs>
    <ds:schemaRef ds:uri="582fa5d2-bece-4aea-9f77-927244515e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2EF21A-8485-4B15-84D2-359051508216}"/>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Heat Exchanger</vt:lpstr>
      <vt:lpstr>Project Description </vt:lpstr>
      <vt:lpstr>Project Description </vt:lpstr>
      <vt:lpstr>Background &amp; Benchmarking </vt:lpstr>
      <vt:lpstr>Customer and Engineering Requirements</vt:lpstr>
      <vt:lpstr>PowerPoint Presentation</vt:lpstr>
      <vt:lpstr>Coolant selection Lit Review </vt:lpstr>
      <vt:lpstr>Coolant selection Lit Review Cont. </vt:lpstr>
      <vt:lpstr>Ice Water Reservoir Lit Review</vt:lpstr>
      <vt:lpstr>Fluid Flow Lit Review</vt:lpstr>
      <vt:lpstr>Heat Exchanger Lit Review </vt:lpstr>
      <vt:lpstr>Mathematical Modeling Coolant selection </vt:lpstr>
      <vt:lpstr>Mathematical Modeling Ice Water Reservoir </vt:lpstr>
      <vt:lpstr>Mathematical Modeling Pressure Drop </vt:lpstr>
      <vt:lpstr>Mathematical Modeling Heat Exchanger  </vt:lpstr>
      <vt:lpstr>Budget</vt:lpstr>
      <vt:lpstr>Schedule</vt:lpstr>
      <vt:lpstr>PowerPoint Presentation</vt:lpstr>
      <vt:lpstr>Thank You</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Exchanger</dc:title>
  <dc:creator>Katie Anne Bell</dc:creator>
  <cp:revision>1</cp:revision>
  <dcterms:created xsi:type="dcterms:W3CDTF">2019-12-30T16:43:17Z</dcterms:created>
  <dcterms:modified xsi:type="dcterms:W3CDTF">2023-09-22T21:49:18Z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0x0101008AD9396645F46748A81322C12F250A4A</vt:lpwstr>
  </property>
  <property fmtid="{D5CDD505-2E9C-101B-9397-08002B2CF9AE}" pid="3" name="MediaServiceImageTags">
    <vt:lpwstr/>
  </property>
</Properties>
</file>